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68" r:id="rId3"/>
    <p:sldId id="275" r:id="rId4"/>
    <p:sldId id="282" r:id="rId5"/>
    <p:sldId id="284" r:id="rId6"/>
    <p:sldId id="285" r:id="rId7"/>
  </p:sldIdLst>
  <p:sldSz cx="9144000" cy="6858000" type="screen4x3"/>
  <p:notesSz cx="6797675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CC"/>
    <a:srgbClr val="FFFF99"/>
    <a:srgbClr val="00CC00"/>
    <a:srgbClr val="CCFFFF"/>
    <a:srgbClr val="551ACC"/>
    <a:srgbClr val="00FFFF"/>
    <a:srgbClr val="FF66FF"/>
    <a:srgbClr val="00FF00"/>
    <a:srgbClr val="F1E6D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58" autoAdjust="0"/>
    <p:restoredTop sz="97782" autoAdjust="0"/>
  </p:normalViewPr>
  <p:slideViewPr>
    <p:cSldViewPr>
      <p:cViewPr>
        <p:scale>
          <a:sx n="90" d="100"/>
          <a:sy n="90" d="100"/>
        </p:scale>
        <p:origin x="-24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6018921917987198E-2"/>
          <c:y val="0.11481499826638272"/>
          <c:w val="0.9350254074068638"/>
          <c:h val="0.66241086079595257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А-80</c:v>
                </c:pt>
              </c:strCache>
            </c:strRef>
          </c:tx>
          <c:spPr>
            <a:solidFill>
              <a:srgbClr val="7030A0"/>
            </a:solidFill>
            <a:ln w="12077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CC00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FF99CC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FF99CC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rgbClr val="FF99CC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2"/>
              <c:layout>
                <c:manualLayout>
                  <c:x val="0"/>
                  <c:y val="-4.6784150055160104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b="0" dirty="0" smtClean="0"/>
                      <a:t>31,05</a:t>
                    </a:r>
                    <a:endParaRPr lang="en-US" b="0" dirty="0"/>
                  </a:p>
                </c:rich>
              </c:tx>
              <c:spPr>
                <a:noFill/>
                <a:ln w="24154">
                  <a:noFill/>
                </a:ln>
              </c:spPr>
              <c:dLblPos val="outEnd"/>
              <c:showVal val="1"/>
            </c:dLbl>
            <c:dLbl>
              <c:idx val="3"/>
              <c:layout>
                <c:manualLayout>
                  <c:x val="-6.7405349640985504E-3"/>
                  <c:y val="2.9392700871681472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32,20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-1.6771441958397344E-3"/>
                  <c:y val="7.9291896027661578E-3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200" b="1" dirty="0" smtClean="0"/>
                      <a:t>33,40</a:t>
                    </a:r>
                    <a:endParaRPr lang="en-US" sz="1200" b="1" dirty="0"/>
                  </a:p>
                </c:rich>
              </c:tx>
              <c:spPr>
                <a:noFill/>
                <a:ln w="24154">
                  <a:noFill/>
                </a:ln>
              </c:spPr>
              <c:dLblPos val="outEnd"/>
              <c:showVal val="1"/>
            </c:dLbl>
            <c:dLbl>
              <c:idx val="5"/>
              <c:layout>
                <c:manualLayout>
                  <c:x val="-1.7091023765793557E-3"/>
                  <c:y val="1.4225018241973448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3224622695379406E-3"/>
                  <c:y val="-8.4751198619032321E-4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3.1958180739623288E-5"/>
                  <c:y val="5.3012468331260819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6.7085767833589749E-3"/>
                  <c:y val="2.2503454368841868E-3"/>
                </c:manualLayout>
              </c:layout>
              <c:dLblPos val="outEnd"/>
              <c:showVal val="1"/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Sheet1!$B$1:$M$1</c:f>
              <c:strCache>
                <c:ptCount val="12"/>
                <c:pt idx="0">
                  <c:v>Пензенская область</c:v>
                </c:pt>
                <c:pt idx="1">
                  <c:v>Чувашская республика</c:v>
                </c:pt>
                <c:pt idx="2">
                  <c:v>Нижегородская область</c:v>
                </c:pt>
                <c:pt idx="3">
                  <c:v>Республика Марий Эл</c:v>
                </c:pt>
                <c:pt idx="4">
                  <c:v>Республика Татарстан</c:v>
                </c:pt>
                <c:pt idx="5">
                  <c:v>Республика Башкортостан</c:v>
                </c:pt>
                <c:pt idx="6">
                  <c:v>Ульяновская область</c:v>
                </c:pt>
                <c:pt idx="7">
                  <c:v>Республика Мордовия</c:v>
                </c:pt>
                <c:pt idx="8">
                  <c:v>Оренбургская область</c:v>
                </c:pt>
                <c:pt idx="9">
                  <c:v>Кировская область</c:v>
                </c:pt>
                <c:pt idx="10">
                  <c:v>Пермский край</c:v>
                </c:pt>
                <c:pt idx="11">
                  <c:v>Удмуртская республика </c:v>
                </c:pt>
              </c:strCache>
            </c:strRef>
          </c:cat>
          <c:val>
            <c:numRef>
              <c:f>Sheet1!$B$2:$M$2</c:f>
              <c:numCache>
                <c:formatCode>0.00</c:formatCode>
                <c:ptCount val="12"/>
                <c:pt idx="0">
                  <c:v>29.9</c:v>
                </c:pt>
                <c:pt idx="1">
                  <c:v>30.9</c:v>
                </c:pt>
                <c:pt idx="2">
                  <c:v>31.05</c:v>
                </c:pt>
                <c:pt idx="3">
                  <c:v>32.200000000000003</c:v>
                </c:pt>
                <c:pt idx="4">
                  <c:v>33.4</c:v>
                </c:pt>
                <c:pt idx="5">
                  <c:v>33.4</c:v>
                </c:pt>
                <c:pt idx="6">
                  <c:v>33.700000000000003</c:v>
                </c:pt>
                <c:pt idx="7">
                  <c:v>34</c:v>
                </c:pt>
                <c:pt idx="8">
                  <c:v>34</c:v>
                </c:pt>
                <c:pt idx="9">
                  <c:v>34.5</c:v>
                </c:pt>
                <c:pt idx="10">
                  <c:v>34.800000000000004</c:v>
                </c:pt>
                <c:pt idx="11">
                  <c:v>35</c:v>
                </c:pt>
              </c:numCache>
            </c:numRef>
          </c:val>
        </c:ser>
        <c:dLbls>
          <c:showVal val="1"/>
        </c:dLbls>
        <c:axId val="57976704"/>
        <c:axId val="57978240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Sheet1!$B$1:$M$1</c:f>
              <c:strCache>
                <c:ptCount val="12"/>
                <c:pt idx="0">
                  <c:v>Пензенская область</c:v>
                </c:pt>
                <c:pt idx="1">
                  <c:v>Чувашская республика</c:v>
                </c:pt>
                <c:pt idx="2">
                  <c:v>Нижегородская область</c:v>
                </c:pt>
                <c:pt idx="3">
                  <c:v>Республика Марий Эл</c:v>
                </c:pt>
                <c:pt idx="4">
                  <c:v>Республика Татарстан</c:v>
                </c:pt>
                <c:pt idx="5">
                  <c:v>Республика Башкортостан</c:v>
                </c:pt>
                <c:pt idx="6">
                  <c:v>Ульяновская область</c:v>
                </c:pt>
                <c:pt idx="7">
                  <c:v>Республика Мордовия</c:v>
                </c:pt>
                <c:pt idx="8">
                  <c:v>Оренбургская область</c:v>
                </c:pt>
                <c:pt idx="9">
                  <c:v>Кировская область</c:v>
                </c:pt>
                <c:pt idx="10">
                  <c:v>Пермский край</c:v>
                </c:pt>
                <c:pt idx="11">
                  <c:v>Удмуртская республика </c:v>
                </c:pt>
              </c:strCache>
            </c:strRef>
          </c:cat>
          <c:val>
            <c:numRef>
              <c:f>Sheet1!$B$3:$M$3</c:f>
              <c:numCache>
                <c:formatCode>0.00</c:formatCode>
                <c:ptCount val="12"/>
                <c:pt idx="0">
                  <c:v>33.070833333333326</c:v>
                </c:pt>
                <c:pt idx="1">
                  <c:v>33.070833333333326</c:v>
                </c:pt>
                <c:pt idx="2">
                  <c:v>33.070833333333326</c:v>
                </c:pt>
                <c:pt idx="3">
                  <c:v>33.070833333333326</c:v>
                </c:pt>
                <c:pt idx="4">
                  <c:v>33.070833333333326</c:v>
                </c:pt>
                <c:pt idx="5">
                  <c:v>33.070833333333326</c:v>
                </c:pt>
                <c:pt idx="6">
                  <c:v>33.070833333333326</c:v>
                </c:pt>
                <c:pt idx="7">
                  <c:v>33.070833333333326</c:v>
                </c:pt>
                <c:pt idx="8">
                  <c:v>33.070833333333326</c:v>
                </c:pt>
                <c:pt idx="9">
                  <c:v>33.070833333333326</c:v>
                </c:pt>
                <c:pt idx="10">
                  <c:v>33.070833333333326</c:v>
                </c:pt>
                <c:pt idx="11">
                  <c:v>33.070833333333326</c:v>
                </c:pt>
              </c:numCache>
            </c:numRef>
          </c:val>
        </c:ser>
        <c:dLbls>
          <c:showVal val="1"/>
        </c:dLbls>
        <c:marker val="1"/>
        <c:axId val="57976704"/>
        <c:axId val="57978240"/>
      </c:lineChart>
      <c:catAx>
        <c:axId val="5797670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7978240"/>
        <c:crossesAt val="23.5"/>
        <c:auto val="1"/>
        <c:lblAlgn val="ctr"/>
        <c:lblOffset val="100"/>
        <c:tickLblSkip val="1"/>
        <c:tickMarkSkip val="1"/>
      </c:catAx>
      <c:valAx>
        <c:axId val="57978240"/>
        <c:scaling>
          <c:orientation val="minMax"/>
          <c:max val="37"/>
          <c:min val="23.5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7976704"/>
        <c:crossesAt val="1"/>
        <c:crossBetween val="between"/>
        <c:majorUnit val="1"/>
        <c:minorUnit val="1"/>
      </c:valAx>
      <c:spPr>
        <a:noFill/>
        <a:ln w="12077">
          <a:noFill/>
          <a:prstDash val="solid"/>
        </a:ln>
        <a:scene3d>
          <a:camera prst="orthographicFront"/>
          <a:lightRig rig="threePt" dir="t"/>
        </a:scene3d>
        <a:sp3d/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862546624044555E-2"/>
          <c:y val="0.19017707053973218"/>
          <c:w val="0.96051730992224837"/>
          <c:h val="0.4556097290809788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7030A0"/>
            </a:solidFill>
            <a:ln w="12856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CCFFFF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CC00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99CC"/>
              </a:solidFill>
              <a:ln w="12856">
                <a:solidFill>
                  <a:schemeClr val="accent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FF99CC"/>
              </a:solidFill>
              <a:ln w="12856">
                <a:solidFill>
                  <a:schemeClr val="accent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0"/>
                  <c:y val="-3.839206424396759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6933836984555841E-3"/>
                  <c:y val="-3.3108018065536281E-2"/>
                </c:manualLayout>
              </c:layout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2"/>
              <c:layout>
                <c:manualLayout>
                  <c:x val="-1.6931170658467925E-3"/>
                  <c:y val="-2.891340629576248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5.0790845649315731E-3"/>
                  <c:y val="1.4101615095376371E-2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200" b="0" dirty="0" smtClean="0">
                        <a:solidFill>
                          <a:schemeClr val="tx1"/>
                        </a:solidFill>
                      </a:rPr>
                      <a:t>34,30</a:t>
                    </a:r>
                  </a:p>
                  <a:p>
                    <a:pPr>
                      <a:defRPr sz="1400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endParaRPr lang="en-US" sz="12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 w="25713">
                  <a:noFill/>
                </a:ln>
              </c:spPr>
              <c:dLblPos val="outEnd"/>
              <c:showVal val="1"/>
            </c:dLbl>
            <c:dLbl>
              <c:idx val="4"/>
              <c:layout>
                <c:manualLayout>
                  <c:x val="3.3862341316935802E-3"/>
                  <c:y val="-1.0868575858684547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3.3862341316935802E-3"/>
                  <c:y val="-5.7501974956697399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-7.211178559212843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3331630439738751E-7"/>
                  <c:y val="-3.3466234630941758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34,80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8"/>
              <c:layout>
                <c:manualLayout>
                  <c:x val="-3.3862341316935802E-3"/>
                  <c:y val="1.4608289097143541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5.0793511975403887E-3"/>
                  <c:y val="-3.0314759170169672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34,90</a:t>
                    </a:r>
                  </a:p>
                </c:rich>
              </c:tx>
              <c:dLblPos val="outEnd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b="0" dirty="0" smtClean="0"/>
                      <a:t>35,00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36,00</a:t>
                    </a:r>
                    <a:endParaRPr lang="en-US" dirty="0"/>
                  </a:p>
                </c:rich>
              </c:tx>
              <c:dLblPos val="outEnd"/>
              <c:showVal val="1"/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Самарская область</c:v>
                </c:pt>
                <c:pt idx="1">
                  <c:v>Республика Татарстан</c:v>
                </c:pt>
                <c:pt idx="2">
                  <c:v>Чувашская республика</c:v>
                </c:pt>
                <c:pt idx="3">
                  <c:v>Республика Марий Эл</c:v>
                </c:pt>
                <c:pt idx="4">
                  <c:v>Республикка Башкортостан</c:v>
                </c:pt>
                <c:pt idx="5">
                  <c:v>Пермский край</c:v>
                </c:pt>
                <c:pt idx="6">
                  <c:v>Нижегородская область</c:v>
                </c:pt>
                <c:pt idx="7">
                  <c:v>Саратовская область</c:v>
                </c:pt>
                <c:pt idx="8">
                  <c:v>Оренбургская область</c:v>
                </c:pt>
                <c:pt idx="9">
                  <c:v>Ульяновская область</c:v>
                </c:pt>
                <c:pt idx="10">
                  <c:v>Пензенская область</c:v>
                </c:pt>
                <c:pt idx="11">
                  <c:v>Республика Мордовия</c:v>
                </c:pt>
                <c:pt idx="12">
                  <c:v>Кировская область</c:v>
                </c:pt>
                <c:pt idx="13">
                  <c:v>Удмуртская республика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33.9</c:v>
                </c:pt>
                <c:pt idx="1">
                  <c:v>34</c:v>
                </c:pt>
                <c:pt idx="2">
                  <c:v>34.200000000000003</c:v>
                </c:pt>
                <c:pt idx="3">
                  <c:v>34.300000000000004</c:v>
                </c:pt>
                <c:pt idx="4">
                  <c:v>34.6</c:v>
                </c:pt>
                <c:pt idx="5">
                  <c:v>34.6</c:v>
                </c:pt>
                <c:pt idx="6">
                  <c:v>34.700000000000003</c:v>
                </c:pt>
                <c:pt idx="7">
                  <c:v>34.800000000000004</c:v>
                </c:pt>
                <c:pt idx="8">
                  <c:v>34.800000000000004</c:v>
                </c:pt>
                <c:pt idx="9">
                  <c:v>34.9</c:v>
                </c:pt>
                <c:pt idx="10">
                  <c:v>34.9</c:v>
                </c:pt>
                <c:pt idx="11">
                  <c:v>35</c:v>
                </c:pt>
                <c:pt idx="12">
                  <c:v>36</c:v>
                </c:pt>
                <c:pt idx="13">
                  <c:v>36</c:v>
                </c:pt>
              </c:numCache>
            </c:numRef>
          </c:val>
        </c:ser>
        <c:dLbls>
          <c:showVal val="1"/>
        </c:dLbls>
        <c:axId val="74988928"/>
        <c:axId val="75023488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Самарская область</c:v>
                </c:pt>
                <c:pt idx="1">
                  <c:v>Республика Татарстан</c:v>
                </c:pt>
                <c:pt idx="2">
                  <c:v>Чувашская республика</c:v>
                </c:pt>
                <c:pt idx="3">
                  <c:v>Республика Марий Эл</c:v>
                </c:pt>
                <c:pt idx="4">
                  <c:v>Республикка Башкортостан</c:v>
                </c:pt>
                <c:pt idx="5">
                  <c:v>Пермский край</c:v>
                </c:pt>
                <c:pt idx="6">
                  <c:v>Нижегородская область</c:v>
                </c:pt>
                <c:pt idx="7">
                  <c:v>Саратовская область</c:v>
                </c:pt>
                <c:pt idx="8">
                  <c:v>Оренбургская область</c:v>
                </c:pt>
                <c:pt idx="9">
                  <c:v>Ульяновская область</c:v>
                </c:pt>
                <c:pt idx="10">
                  <c:v>Пензенская область</c:v>
                </c:pt>
                <c:pt idx="11">
                  <c:v>Республика Мордовия</c:v>
                </c:pt>
                <c:pt idx="12">
                  <c:v>Кировская область</c:v>
                </c:pt>
                <c:pt idx="13">
                  <c:v>Удмуртская республика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34.764285714285712</c:v>
                </c:pt>
                <c:pt idx="1">
                  <c:v>34.764285714285712</c:v>
                </c:pt>
                <c:pt idx="2">
                  <c:v>34.764285714285712</c:v>
                </c:pt>
                <c:pt idx="3">
                  <c:v>34.764285714285712</c:v>
                </c:pt>
                <c:pt idx="4">
                  <c:v>34.764285714285712</c:v>
                </c:pt>
                <c:pt idx="5">
                  <c:v>34.764285714285712</c:v>
                </c:pt>
                <c:pt idx="6">
                  <c:v>34.764285714285712</c:v>
                </c:pt>
                <c:pt idx="7">
                  <c:v>34.764285714285712</c:v>
                </c:pt>
                <c:pt idx="8">
                  <c:v>34.764285714285712</c:v>
                </c:pt>
                <c:pt idx="9">
                  <c:v>34.764285714285712</c:v>
                </c:pt>
                <c:pt idx="10">
                  <c:v>34.764285714285712</c:v>
                </c:pt>
                <c:pt idx="11">
                  <c:v>34.764285714285712</c:v>
                </c:pt>
                <c:pt idx="12">
                  <c:v>34.764285714285712</c:v>
                </c:pt>
                <c:pt idx="13">
                  <c:v>34.764285714285712</c:v>
                </c:pt>
              </c:numCache>
            </c:numRef>
          </c:val>
        </c:ser>
        <c:dLbls>
          <c:showVal val="1"/>
        </c:dLbls>
        <c:marker val="1"/>
        <c:axId val="74988928"/>
        <c:axId val="75023488"/>
      </c:lineChart>
      <c:catAx>
        <c:axId val="74988928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5023488"/>
        <c:crossesAt val="28"/>
        <c:auto val="1"/>
        <c:lblAlgn val="ctr"/>
        <c:lblOffset val="100"/>
        <c:tickLblSkip val="1"/>
        <c:tickMarkSkip val="1"/>
      </c:catAx>
      <c:valAx>
        <c:axId val="75023488"/>
        <c:scaling>
          <c:orientation val="minMax"/>
          <c:max val="37"/>
          <c:min val="28"/>
        </c:scaling>
        <c:axPos val="l"/>
        <c:numFmt formatCode="0.00" sourceLinked="1"/>
        <c:tickLblPos val="none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4988928"/>
        <c:crossesAt val="1"/>
        <c:crossBetween val="between"/>
        <c:majorUnit val="1"/>
        <c:minorUnit val="1"/>
      </c:valAx>
      <c:spPr>
        <a:noFill/>
        <a:ln w="12856">
          <a:noFill/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8881220686292892E-2"/>
          <c:y val="6.2555779451038032E-2"/>
          <c:w val="0.93613402448060623"/>
          <c:h val="0.65543475366223891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7030A0"/>
            </a:solidFill>
            <a:ln w="1206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00CC00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99CC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99CC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99CC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FF99CC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FF99CC"/>
              </a:solidFill>
              <a:ln w="12069">
                <a:solidFill>
                  <a:schemeClr val="accent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1.6771441958397327E-3"/>
                  <c:y val="-1.9916768507202916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b="1" dirty="0" smtClean="0"/>
                      <a:t>36,80</a:t>
                    </a:r>
                  </a:p>
                </c:rich>
              </c:tx>
              <c:spPr/>
              <c:dLblPos val="outEnd"/>
              <c:showVal val="1"/>
            </c:dLbl>
            <c:dLbl>
              <c:idx val="1"/>
              <c:layout>
                <c:manualLayout>
                  <c:x val="-3.3544204502775612E-3"/>
                  <c:y val="9.4783239572706918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37,30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0"/>
                  <c:y val="9.3773250783583048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37,50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-3.3542883916794631E-3"/>
                  <c:y val="9.6296118613083022E-3"/>
                </c:manualLayout>
              </c:layout>
              <c:spPr/>
              <c:txPr>
                <a:bodyPr/>
                <a:lstStyle/>
                <a:p>
                  <a:pPr>
                    <a:defRPr sz="1200"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4"/>
              <c:layout>
                <c:manualLayout>
                  <c:x val="0"/>
                  <c:y val="-2.2336954143142344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3.3544204502775612E-3"/>
                  <c:y val="-2.0621866930610404E-2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37,70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6"/>
              <c:layout>
                <c:manualLayout>
                  <c:x val="-1.6771441958397329E-3"/>
                  <c:y val="-2.3193550884918507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3.3544204502775612E-3"/>
                  <c:y val="-1.1095147677194117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38,00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8"/>
              <c:layout>
                <c:manualLayout>
                  <c:x val="-3.3542883916794631E-3"/>
                  <c:y val="1.764587922086685E-3"/>
                </c:manualLayout>
              </c:layout>
              <c:spPr/>
              <c:txPr>
                <a:bodyPr/>
                <a:lstStyle/>
                <a:p>
                  <a:pPr>
                    <a:defRPr sz="1200"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38,10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1"/>
              <c:spPr/>
              <c:txPr>
                <a:bodyPr/>
                <a:lstStyle/>
                <a:p>
                  <a:pPr>
                    <a:defRPr sz="1200"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8,50</a:t>
                    </a:r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200" b="0"/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Республика Татарстан</c:v>
                </c:pt>
                <c:pt idx="1">
                  <c:v>Республика Марий Эл</c:v>
                </c:pt>
                <c:pt idx="2">
                  <c:v>Чувашская республика</c:v>
                </c:pt>
                <c:pt idx="3">
                  <c:v>Самарская область</c:v>
                </c:pt>
                <c:pt idx="4">
                  <c:v>Пензенская область </c:v>
                </c:pt>
                <c:pt idx="5">
                  <c:v>Нижегородская область</c:v>
                </c:pt>
                <c:pt idx="6">
                  <c:v>Ульяновская область</c:v>
                </c:pt>
                <c:pt idx="7">
                  <c:v>Пермский край </c:v>
                </c:pt>
                <c:pt idx="8">
                  <c:v>Республика Мордовия</c:v>
                </c:pt>
                <c:pt idx="9">
                  <c:v>Саратовская область</c:v>
                </c:pt>
                <c:pt idx="10">
                  <c:v>Кировская область</c:v>
                </c:pt>
                <c:pt idx="11">
                  <c:v>Республика  Башкортостан</c:v>
                </c:pt>
                <c:pt idx="12">
                  <c:v>Оренбургская область</c:v>
                </c:pt>
                <c:pt idx="13">
                  <c:v>Удмуртская республика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36.800000000000004</c:v>
                </c:pt>
                <c:pt idx="1">
                  <c:v>37.300000000000004</c:v>
                </c:pt>
                <c:pt idx="2">
                  <c:v>37.5</c:v>
                </c:pt>
                <c:pt idx="3">
                  <c:v>37.5</c:v>
                </c:pt>
                <c:pt idx="4">
                  <c:v>37.700000000000003</c:v>
                </c:pt>
                <c:pt idx="5">
                  <c:v>37.700000000000003</c:v>
                </c:pt>
                <c:pt idx="6">
                  <c:v>37.800000000000004</c:v>
                </c:pt>
                <c:pt idx="7">
                  <c:v>38</c:v>
                </c:pt>
                <c:pt idx="8">
                  <c:v>38</c:v>
                </c:pt>
                <c:pt idx="9">
                  <c:v>38</c:v>
                </c:pt>
                <c:pt idx="10">
                  <c:v>38.1</c:v>
                </c:pt>
                <c:pt idx="11">
                  <c:v>38.300000000000004</c:v>
                </c:pt>
                <c:pt idx="12">
                  <c:v>38.5</c:v>
                </c:pt>
                <c:pt idx="13">
                  <c:v>38.6</c:v>
                </c:pt>
              </c:numCache>
            </c:numRef>
          </c:val>
        </c:ser>
        <c:dLbls>
          <c:showVal val="1"/>
        </c:dLbls>
        <c:axId val="85357312"/>
        <c:axId val="8535884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Республика Татарстан</c:v>
                </c:pt>
                <c:pt idx="1">
                  <c:v>Республика Марий Эл</c:v>
                </c:pt>
                <c:pt idx="2">
                  <c:v>Чувашская республика</c:v>
                </c:pt>
                <c:pt idx="3">
                  <c:v>Самарская область</c:v>
                </c:pt>
                <c:pt idx="4">
                  <c:v>Пензенская область </c:v>
                </c:pt>
                <c:pt idx="5">
                  <c:v>Нижегородская область</c:v>
                </c:pt>
                <c:pt idx="6">
                  <c:v>Ульяновская область</c:v>
                </c:pt>
                <c:pt idx="7">
                  <c:v>Пермский край </c:v>
                </c:pt>
                <c:pt idx="8">
                  <c:v>Республика Мордовия</c:v>
                </c:pt>
                <c:pt idx="9">
                  <c:v>Саратовская область</c:v>
                </c:pt>
                <c:pt idx="10">
                  <c:v>Кировская область</c:v>
                </c:pt>
                <c:pt idx="11">
                  <c:v>Республика  Башкортостан</c:v>
                </c:pt>
                <c:pt idx="12">
                  <c:v>Оренбургская область</c:v>
                </c:pt>
                <c:pt idx="13">
                  <c:v>Удмуртская республика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37.842857142857149</c:v>
                </c:pt>
                <c:pt idx="1">
                  <c:v>37.842857142857149</c:v>
                </c:pt>
                <c:pt idx="2">
                  <c:v>37.842857142857149</c:v>
                </c:pt>
                <c:pt idx="3">
                  <c:v>37.842857142857149</c:v>
                </c:pt>
                <c:pt idx="4">
                  <c:v>37.842857142857149</c:v>
                </c:pt>
                <c:pt idx="5">
                  <c:v>37.842857142857149</c:v>
                </c:pt>
                <c:pt idx="6">
                  <c:v>37.842857142857149</c:v>
                </c:pt>
                <c:pt idx="7">
                  <c:v>37.842857142857149</c:v>
                </c:pt>
                <c:pt idx="8">
                  <c:v>37.842857142857149</c:v>
                </c:pt>
                <c:pt idx="9">
                  <c:v>37.842857142857149</c:v>
                </c:pt>
                <c:pt idx="10">
                  <c:v>37.842857142857149</c:v>
                </c:pt>
                <c:pt idx="11">
                  <c:v>37.842857142857149</c:v>
                </c:pt>
                <c:pt idx="12">
                  <c:v>37.842857142857149</c:v>
                </c:pt>
                <c:pt idx="13">
                  <c:v>37.842857142857149</c:v>
                </c:pt>
              </c:numCache>
            </c:numRef>
          </c:val>
        </c:ser>
        <c:dLbls>
          <c:showVal val="1"/>
        </c:dLbls>
        <c:marker val="1"/>
        <c:axId val="85357312"/>
        <c:axId val="85358848"/>
      </c:lineChart>
      <c:catAx>
        <c:axId val="85357312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5358848"/>
        <c:crossesAt val="31"/>
        <c:auto val="1"/>
        <c:lblAlgn val="ctr"/>
        <c:lblOffset val="100"/>
        <c:tickLblSkip val="1"/>
        <c:tickMarkSkip val="1"/>
      </c:catAx>
      <c:valAx>
        <c:axId val="85358848"/>
        <c:scaling>
          <c:orientation val="minMax"/>
          <c:max val="40"/>
          <c:min val="35"/>
        </c:scaling>
        <c:axPos val="l"/>
        <c:majorGridlines/>
        <c:numFmt formatCode="0.00" sourceLinked="1"/>
        <c:tickLblPos val="none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5357312"/>
        <c:crossesAt val="1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6733039377110616E-2"/>
          <c:y val="9.6361521546851226E-3"/>
          <c:w val="0.95665846340470184"/>
          <c:h val="0.68171782014108362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00CC00"/>
            </a:solidFill>
            <a:ln w="1207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1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3"/>
            <c:spPr>
              <a:solidFill>
                <a:srgbClr val="FF00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1.7721095079954242E-3"/>
                  <c:y val="-1.8384561600586009E-2"/>
                </c:manualLayout>
              </c:layout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1"/>
              <c:layout>
                <c:manualLayout>
                  <c:x val="-1.6362012669885403E-3"/>
                  <c:y val="-1.14903510003663E-2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34,00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-1.7721095079954244E-3"/>
                  <c:y val="-2.298070200073248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34,0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-3.3403566544804811E-3"/>
                  <c:y val="-1.8095040949671835E-7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3.680127256997743E-3"/>
                  <c:y val="-9.1924617507024107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3.4081712388022239E-3"/>
                  <c:y val="-6.89421060021974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34,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6"/>
              <c:layout>
                <c:manualLayout>
                  <c:x val="-1.9759718695057651E-3"/>
                  <c:y val="-2.2980702000732489E-3"/>
                </c:manualLayout>
              </c:layout>
              <c:dLblPos val="outEnd"/>
              <c:showVal val="1"/>
            </c:dLbl>
            <c:dLbl>
              <c:idx val="7"/>
              <c:delete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35,70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35,</a:t>
                    </a:r>
                    <a:r>
                      <a:rPr lang="ru-RU" dirty="0" smtClean="0"/>
                      <a:t>70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0"/>
              <c:layout>
                <c:manualLayout>
                  <c:x val="-3.5442190159908492E-3"/>
                  <c:y val="4.596140400146533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5,80</a:t>
                    </a:r>
                  </a:p>
                </c:rich>
              </c:tx>
              <c:dLblPos val="outEnd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6,00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6,10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36,</a:t>
                    </a:r>
                    <a:r>
                      <a:rPr lang="ru-RU" dirty="0" smtClean="0"/>
                      <a:t>40</a:t>
                    </a:r>
                    <a:endParaRPr lang="en-US" dirty="0"/>
                  </a:p>
                </c:rich>
              </c:tx>
              <c:dLblPos val="outEnd"/>
              <c:showVal val="1"/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Республика Татарстан</c:v>
                </c:pt>
                <c:pt idx="1">
                  <c:v>Ульяновская область</c:v>
                </c:pt>
                <c:pt idx="2">
                  <c:v>Самарская область</c:v>
                </c:pt>
                <c:pt idx="3">
                  <c:v>Чувашская республика</c:v>
                </c:pt>
                <c:pt idx="4">
                  <c:v>Саратовская область</c:v>
                </c:pt>
                <c:pt idx="5">
                  <c:v>Республика Марий Эл</c:v>
                </c:pt>
                <c:pt idx="6">
                  <c:v>Пензенская область</c:v>
                </c:pt>
                <c:pt idx="7">
                  <c:v>Нижегородская область</c:v>
                </c:pt>
                <c:pt idx="8">
                  <c:v>Республика Башкортостан</c:v>
                </c:pt>
                <c:pt idx="9">
                  <c:v>Оренбургская область</c:v>
                </c:pt>
                <c:pt idx="10">
                  <c:v>Республика Мордовия</c:v>
                </c:pt>
                <c:pt idx="11">
                  <c:v>Кировская область</c:v>
                </c:pt>
                <c:pt idx="12">
                  <c:v>Удмуртская республика </c:v>
                </c:pt>
                <c:pt idx="13">
                  <c:v>Пермский край 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33.6</c:v>
                </c:pt>
                <c:pt idx="1">
                  <c:v>34</c:v>
                </c:pt>
                <c:pt idx="2">
                  <c:v>34.1</c:v>
                </c:pt>
                <c:pt idx="3">
                  <c:v>34.200000000000003</c:v>
                </c:pt>
                <c:pt idx="4">
                  <c:v>34.200000000000003</c:v>
                </c:pt>
                <c:pt idx="5">
                  <c:v>34.200000000000003</c:v>
                </c:pt>
                <c:pt idx="6">
                  <c:v>34.5</c:v>
                </c:pt>
                <c:pt idx="7">
                  <c:v>35.1</c:v>
                </c:pt>
                <c:pt idx="8">
                  <c:v>35.700000000000003</c:v>
                </c:pt>
                <c:pt idx="9" formatCode="General">
                  <c:v>35.700000000000003</c:v>
                </c:pt>
                <c:pt idx="10">
                  <c:v>35.800000000000004</c:v>
                </c:pt>
                <c:pt idx="11">
                  <c:v>36</c:v>
                </c:pt>
                <c:pt idx="12" formatCode="General">
                  <c:v>36.1</c:v>
                </c:pt>
                <c:pt idx="13" formatCode="General">
                  <c:v>36.4</c:v>
                </c:pt>
              </c:numCache>
            </c:numRef>
          </c:val>
        </c:ser>
        <c:dLbls>
          <c:showVal val="1"/>
        </c:dLbls>
        <c:axId val="85908480"/>
        <c:axId val="85910272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Республика Татарстан</c:v>
                </c:pt>
                <c:pt idx="1">
                  <c:v>Ульяновская область</c:v>
                </c:pt>
                <c:pt idx="2">
                  <c:v>Самарская область</c:v>
                </c:pt>
                <c:pt idx="3">
                  <c:v>Чувашская республика</c:v>
                </c:pt>
                <c:pt idx="4">
                  <c:v>Саратовская область</c:v>
                </c:pt>
                <c:pt idx="5">
                  <c:v>Республика Марий Эл</c:v>
                </c:pt>
                <c:pt idx="6">
                  <c:v>Пензенская область</c:v>
                </c:pt>
                <c:pt idx="7">
                  <c:v>Нижегородская область</c:v>
                </c:pt>
                <c:pt idx="8">
                  <c:v>Республика Башкортостан</c:v>
                </c:pt>
                <c:pt idx="9">
                  <c:v>Оренбургская область</c:v>
                </c:pt>
                <c:pt idx="10">
                  <c:v>Республика Мордовия</c:v>
                </c:pt>
                <c:pt idx="11">
                  <c:v>Кировская область</c:v>
                </c:pt>
                <c:pt idx="12">
                  <c:v>Удмуртская республика </c:v>
                </c:pt>
                <c:pt idx="13">
                  <c:v>Пермский край 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34.971428571428547</c:v>
                </c:pt>
                <c:pt idx="1">
                  <c:v>34.971428571428547</c:v>
                </c:pt>
                <c:pt idx="2">
                  <c:v>34.971428571428547</c:v>
                </c:pt>
                <c:pt idx="3">
                  <c:v>34.971428571428547</c:v>
                </c:pt>
                <c:pt idx="4">
                  <c:v>34.971428571428547</c:v>
                </c:pt>
                <c:pt idx="5">
                  <c:v>34.971428571428547</c:v>
                </c:pt>
                <c:pt idx="6">
                  <c:v>34.971428571428547</c:v>
                </c:pt>
                <c:pt idx="7">
                  <c:v>34.971428571428547</c:v>
                </c:pt>
                <c:pt idx="8">
                  <c:v>34.971428571428547</c:v>
                </c:pt>
                <c:pt idx="9">
                  <c:v>34.971428571428547</c:v>
                </c:pt>
                <c:pt idx="10">
                  <c:v>34.971428571428547</c:v>
                </c:pt>
                <c:pt idx="11">
                  <c:v>34.971428571428547</c:v>
                </c:pt>
                <c:pt idx="12">
                  <c:v>34.971428571428547</c:v>
                </c:pt>
                <c:pt idx="13">
                  <c:v>34.971428571428547</c:v>
                </c:pt>
              </c:numCache>
            </c:numRef>
          </c:val>
        </c:ser>
        <c:dLbls>
          <c:showVal val="1"/>
        </c:dLbls>
        <c:marker val="1"/>
        <c:axId val="85908480"/>
        <c:axId val="85910272"/>
      </c:lineChart>
      <c:catAx>
        <c:axId val="85908480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5910272"/>
        <c:crossesAt val="28"/>
        <c:lblAlgn val="ctr"/>
        <c:lblOffset val="100"/>
        <c:tickLblSkip val="1"/>
        <c:tickMarkSkip val="1"/>
      </c:catAx>
      <c:valAx>
        <c:axId val="85910272"/>
        <c:scaling>
          <c:orientation val="minMax"/>
          <c:max val="38"/>
          <c:min val="31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5908480"/>
        <c:crossesAt val="1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824317796337251E-2"/>
          <c:y val="1.796449974534744E-3"/>
          <c:w val="0.93450423265945171"/>
          <c:h val="0.66502114989247862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газ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00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FFFF"/>
              </a:solidFill>
              <a:ln w="12078">
                <a:solidFill>
                  <a:schemeClr val="accent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00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00CC00"/>
              </a:solidFill>
              <a:ln w="12078">
                <a:solidFill>
                  <a:schemeClr val="bg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1.7041672928698713E-3"/>
                  <c:y val="-2.728325388249318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15,40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3.408334585739785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16,10</a:t>
                    </a:r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-3.408334585739776E-3"/>
                  <c:y val="-2.8190723268972943E-4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3.4083345857397816E-3"/>
                  <c:y val="3.0310257424408724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16,50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5.1125018786096063E-3"/>
                  <c:y val="3.853241825287844E-3"/>
                </c:manualLayout>
              </c:layout>
              <c:tx>
                <c:rich>
                  <a:bodyPr/>
                  <a:lstStyle/>
                  <a:p>
                    <a:pPr>
                      <a:defRPr sz="1400" b="0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200" b="0" dirty="0" smtClean="0"/>
                      <a:t>17,50</a:t>
                    </a:r>
                    <a:endParaRPr lang="en-US" sz="1200" b="0" dirty="0"/>
                  </a:p>
                </c:rich>
              </c:tx>
              <c:spPr>
                <a:noFill/>
                <a:ln w="24156">
                  <a:noFill/>
                </a:ln>
              </c:spPr>
              <c:dLblPos val="outEnd"/>
              <c:showVal val="1"/>
            </c:dLbl>
            <c:dLbl>
              <c:idx val="5"/>
              <c:layout>
                <c:manualLayout>
                  <c:x val="-1.7041672928698713E-3"/>
                  <c:y val="-1.8750469937935981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7041672928698713E-3"/>
                  <c:y val="9.3920990274701695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17,90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7"/>
              <c:layout>
                <c:manualLayout>
                  <c:x val="-1.7041672928698713E-3"/>
                  <c:y val="7.2210394704900534E-3"/>
                </c:manualLayout>
              </c:layout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8"/>
              <c:layout>
                <c:manualLayout>
                  <c:x val="0"/>
                  <c:y val="9.2217398122826557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18,00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9"/>
              <c:layout>
                <c:manualLayout>
                  <c:x val="-5.1125018786096045E-3"/>
                  <c:y val="-1.944187811653368E-7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18,00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b="0" dirty="0" smtClean="0"/>
                      <a:t>18,40</a:t>
                    </a:r>
                    <a:endParaRPr lang="en-US" b="0" dirty="0"/>
                  </a:p>
                </c:rich>
              </c:tx>
              <c:dLblPos val="outEnd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19,00</a:t>
                    </a:r>
                    <a:endParaRPr lang="en-US" dirty="0"/>
                  </a:p>
                </c:rich>
              </c:tx>
              <c:dLblPos val="outEnd"/>
              <c:showVal val="1"/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Пермский край </c:v>
                </c:pt>
                <c:pt idx="1">
                  <c:v>Нижегородская область</c:v>
                </c:pt>
                <c:pt idx="2">
                  <c:v>Республика Марий Эл</c:v>
                </c:pt>
                <c:pt idx="3">
                  <c:v>Чувашская республика</c:v>
                </c:pt>
                <c:pt idx="4">
                  <c:v>Самарская область</c:v>
                </c:pt>
                <c:pt idx="5">
                  <c:v>Удмуртская республика</c:v>
                </c:pt>
                <c:pt idx="6">
                  <c:v>Ульяновская область</c:v>
                </c:pt>
                <c:pt idx="7">
                  <c:v>Республика Татарстан</c:v>
                </c:pt>
                <c:pt idx="8">
                  <c:v>Республика Башкортостан</c:v>
                </c:pt>
                <c:pt idx="9">
                  <c:v>Пензенская область</c:v>
                </c:pt>
                <c:pt idx="10">
                  <c:v>Оренбургская область</c:v>
                </c:pt>
                <c:pt idx="11">
                  <c:v>Республика Мордовия</c:v>
                </c:pt>
                <c:pt idx="12">
                  <c:v>Кировская область</c:v>
                </c:pt>
                <c:pt idx="13">
                  <c:v>Саратовская область 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 formatCode="0.00">
                  <c:v>15.4</c:v>
                </c:pt>
                <c:pt idx="1">
                  <c:v>16.100000000000001</c:v>
                </c:pt>
                <c:pt idx="2" formatCode="0.00">
                  <c:v>16.5</c:v>
                </c:pt>
                <c:pt idx="3" formatCode="0.00">
                  <c:v>16.5</c:v>
                </c:pt>
                <c:pt idx="4" formatCode="0.00">
                  <c:v>17.5</c:v>
                </c:pt>
                <c:pt idx="5" formatCode="0.00">
                  <c:v>17.600000000000001</c:v>
                </c:pt>
                <c:pt idx="6" formatCode="0.00">
                  <c:v>17.899999999999999</c:v>
                </c:pt>
                <c:pt idx="7" formatCode="0.00">
                  <c:v>18</c:v>
                </c:pt>
                <c:pt idx="8" formatCode="0.00">
                  <c:v>18</c:v>
                </c:pt>
                <c:pt idx="9" formatCode="0.00">
                  <c:v>18</c:v>
                </c:pt>
                <c:pt idx="10" formatCode="0.00">
                  <c:v>18.399999999999999</c:v>
                </c:pt>
                <c:pt idx="11" formatCode="0.00">
                  <c:v>19</c:v>
                </c:pt>
                <c:pt idx="12" formatCode="0.00">
                  <c:v>19.2</c:v>
                </c:pt>
                <c:pt idx="13" formatCode="0.00">
                  <c:v>20.41</c:v>
                </c:pt>
              </c:numCache>
            </c:numRef>
          </c:val>
        </c:ser>
        <c:dLbls>
          <c:showVal val="1"/>
        </c:dLbls>
        <c:axId val="87544960"/>
        <c:axId val="87546496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Пермский край </c:v>
                </c:pt>
                <c:pt idx="1">
                  <c:v>Нижегородская область</c:v>
                </c:pt>
                <c:pt idx="2">
                  <c:v>Республика Марий Эл</c:v>
                </c:pt>
                <c:pt idx="3">
                  <c:v>Чувашская республика</c:v>
                </c:pt>
                <c:pt idx="4">
                  <c:v>Самарская область</c:v>
                </c:pt>
                <c:pt idx="5">
                  <c:v>Удмуртская республика</c:v>
                </c:pt>
                <c:pt idx="6">
                  <c:v>Ульяновская область</c:v>
                </c:pt>
                <c:pt idx="7">
                  <c:v>Республика Татарстан</c:v>
                </c:pt>
                <c:pt idx="8">
                  <c:v>Республика Башкортостан</c:v>
                </c:pt>
                <c:pt idx="9">
                  <c:v>Пензенская область</c:v>
                </c:pt>
                <c:pt idx="10">
                  <c:v>Оренбургская область</c:v>
                </c:pt>
                <c:pt idx="11">
                  <c:v>Республика Мордовия</c:v>
                </c:pt>
                <c:pt idx="12">
                  <c:v>Кировская область</c:v>
                </c:pt>
                <c:pt idx="13">
                  <c:v>Саратовская область 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17.75071428571427</c:v>
                </c:pt>
                <c:pt idx="1">
                  <c:v>17.75071428571427</c:v>
                </c:pt>
                <c:pt idx="2">
                  <c:v>17.75071428571427</c:v>
                </c:pt>
                <c:pt idx="3">
                  <c:v>17.75071428571427</c:v>
                </c:pt>
                <c:pt idx="4">
                  <c:v>17.75071428571427</c:v>
                </c:pt>
                <c:pt idx="5">
                  <c:v>17.75071428571427</c:v>
                </c:pt>
                <c:pt idx="6">
                  <c:v>17.75071428571427</c:v>
                </c:pt>
                <c:pt idx="7">
                  <c:v>17.75071428571427</c:v>
                </c:pt>
                <c:pt idx="8">
                  <c:v>17.75071428571427</c:v>
                </c:pt>
                <c:pt idx="9">
                  <c:v>17.75071428571427</c:v>
                </c:pt>
                <c:pt idx="10">
                  <c:v>17.75071428571427</c:v>
                </c:pt>
                <c:pt idx="11">
                  <c:v>17.75071428571427</c:v>
                </c:pt>
                <c:pt idx="12">
                  <c:v>17.75071428571427</c:v>
                </c:pt>
                <c:pt idx="13">
                  <c:v>17.75071428571427</c:v>
                </c:pt>
              </c:numCache>
            </c:numRef>
          </c:val>
        </c:ser>
        <c:dLbls>
          <c:showVal val="1"/>
        </c:dLbls>
        <c:marker val="1"/>
        <c:axId val="87544960"/>
        <c:axId val="87546496"/>
      </c:lineChart>
      <c:catAx>
        <c:axId val="87544960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7546496"/>
        <c:crossesAt val="12"/>
        <c:lblAlgn val="ctr"/>
        <c:lblOffset val="100"/>
        <c:tickLblSkip val="1"/>
        <c:tickMarkSkip val="1"/>
      </c:catAx>
      <c:valAx>
        <c:axId val="87546496"/>
        <c:scaling>
          <c:orientation val="minMax"/>
          <c:max val="25"/>
          <c:min val="12"/>
        </c:scaling>
        <c:axPos val="l"/>
        <c:numFmt formatCode="0.00" sourceLinked="1"/>
        <c:tickLblPos val="none"/>
        <c:spPr>
          <a:ln w="3020">
            <a:noFill/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7544960"/>
        <c:crossesAt val="1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0345154260686605E-2"/>
          <c:y val="0.12934351833363517"/>
          <c:w val="0.93450423265945148"/>
          <c:h val="0.66840863662441641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CC00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600" b="0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3"/>
              <c:layout>
                <c:manualLayout>
                  <c:x val="3.1242706117548217E-17"/>
                  <c:y val="0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7041672928698713E-3"/>
                  <c:y val="-8.9607941223992845E-3"/>
                </c:manualLayout>
              </c:layout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5"/>
              <c:layout>
                <c:manualLayout>
                  <c:x val="-1.7041672928698713E-3"/>
                  <c:y val="-2.8856540510106096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4083345857398488E-3"/>
                  <c:y val="-2.240154433071560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12,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Val val="1"/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Sheet1!$B$1:$M$1</c:f>
              <c:strCache>
                <c:ptCount val="12"/>
                <c:pt idx="0">
                  <c:v>Пермский край</c:v>
                </c:pt>
                <c:pt idx="1">
                  <c:v>Удмуртская республика</c:v>
                </c:pt>
                <c:pt idx="2">
                  <c:v>Нижегородская область</c:v>
                </c:pt>
                <c:pt idx="3">
                  <c:v>Пензенская область</c:v>
                </c:pt>
                <c:pt idx="4">
                  <c:v>Республика                                                                           Татарстан</c:v>
                </c:pt>
                <c:pt idx="5">
                  <c:v>Кировская область</c:v>
                </c:pt>
                <c:pt idx="6">
                  <c:v>Ульяновская область</c:v>
                </c:pt>
                <c:pt idx="7">
                  <c:v>Самарская область</c:v>
                </c:pt>
                <c:pt idx="8">
                  <c:v>Оренбургская область</c:v>
                </c:pt>
                <c:pt idx="9">
                  <c:v>Саратовская область</c:v>
                </c:pt>
                <c:pt idx="10">
                  <c:v>Республика Башкортостан</c:v>
                </c:pt>
                <c:pt idx="11">
                  <c:v>Республика Марий Эл</c:v>
                </c:pt>
              </c:strCache>
            </c:strRef>
          </c:cat>
          <c:val>
            <c:numRef>
              <c:f>Sheet1!$B$2:$M$2</c:f>
              <c:numCache>
                <c:formatCode>0.00</c:formatCode>
                <c:ptCount val="12"/>
                <c:pt idx="0">
                  <c:v>11</c:v>
                </c:pt>
                <c:pt idx="1">
                  <c:v>11</c:v>
                </c:pt>
                <c:pt idx="2">
                  <c:v>11.5</c:v>
                </c:pt>
                <c:pt idx="3">
                  <c:v>11.5</c:v>
                </c:pt>
                <c:pt idx="4">
                  <c:v>11.5</c:v>
                </c:pt>
                <c:pt idx="5">
                  <c:v>11.9</c:v>
                </c:pt>
                <c:pt idx="6">
                  <c:v>12.5</c:v>
                </c:pt>
                <c:pt idx="7">
                  <c:v>12.5</c:v>
                </c:pt>
                <c:pt idx="8">
                  <c:v>13</c:v>
                </c:pt>
                <c:pt idx="9">
                  <c:v>13</c:v>
                </c:pt>
                <c:pt idx="10">
                  <c:v>13.4</c:v>
                </c:pt>
                <c:pt idx="11">
                  <c:v>14.8</c:v>
                </c:pt>
              </c:numCache>
            </c:numRef>
          </c:val>
        </c:ser>
        <c:dLbls>
          <c:showVal val="1"/>
        </c:dLbls>
        <c:axId val="101034240"/>
        <c:axId val="10104908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Sheet1!$B$1:$M$1</c:f>
              <c:strCache>
                <c:ptCount val="12"/>
                <c:pt idx="0">
                  <c:v>Пермский край</c:v>
                </c:pt>
                <c:pt idx="1">
                  <c:v>Удмуртская республика</c:v>
                </c:pt>
                <c:pt idx="2">
                  <c:v>Нижегородская область</c:v>
                </c:pt>
                <c:pt idx="3">
                  <c:v>Пензенская область</c:v>
                </c:pt>
                <c:pt idx="4">
                  <c:v>Республика                                                                           Татарстан</c:v>
                </c:pt>
                <c:pt idx="5">
                  <c:v>Кировская область</c:v>
                </c:pt>
                <c:pt idx="6">
                  <c:v>Ульяновская область</c:v>
                </c:pt>
                <c:pt idx="7">
                  <c:v>Самарская область</c:v>
                </c:pt>
                <c:pt idx="8">
                  <c:v>Оренбургская область</c:v>
                </c:pt>
                <c:pt idx="9">
                  <c:v>Саратовская область</c:v>
                </c:pt>
                <c:pt idx="10">
                  <c:v>Республика Башкортостан</c:v>
                </c:pt>
                <c:pt idx="11">
                  <c:v>Республика Марий Эл</c:v>
                </c:pt>
              </c:strCache>
            </c:strRef>
          </c:cat>
          <c:val>
            <c:numRef>
              <c:f>Sheet1!$B$3:$M$3</c:f>
              <c:numCache>
                <c:formatCode>0.00</c:formatCode>
                <c:ptCount val="12"/>
                <c:pt idx="0">
                  <c:v>12.300000000000002</c:v>
                </c:pt>
                <c:pt idx="1">
                  <c:v>12.300000000000002</c:v>
                </c:pt>
                <c:pt idx="2">
                  <c:v>12.300000000000002</c:v>
                </c:pt>
                <c:pt idx="3">
                  <c:v>12.300000000000002</c:v>
                </c:pt>
                <c:pt idx="4">
                  <c:v>12.300000000000002</c:v>
                </c:pt>
                <c:pt idx="5">
                  <c:v>12.300000000000002</c:v>
                </c:pt>
                <c:pt idx="6">
                  <c:v>12.300000000000002</c:v>
                </c:pt>
                <c:pt idx="7">
                  <c:v>12.300000000000002</c:v>
                </c:pt>
                <c:pt idx="8">
                  <c:v>12.300000000000002</c:v>
                </c:pt>
                <c:pt idx="9">
                  <c:v>12.300000000000002</c:v>
                </c:pt>
                <c:pt idx="10">
                  <c:v>12.300000000000002</c:v>
                </c:pt>
                <c:pt idx="11">
                  <c:v>12.300000000000002</c:v>
                </c:pt>
              </c:numCache>
            </c:numRef>
          </c:val>
        </c:ser>
        <c:dLbls>
          <c:showVal val="1"/>
        </c:dLbls>
        <c:marker val="1"/>
        <c:axId val="101034240"/>
        <c:axId val="101049088"/>
      </c:lineChart>
      <c:catAx>
        <c:axId val="101034240"/>
        <c:scaling>
          <c:orientation val="minMax"/>
        </c:scaling>
        <c:axPos val="b"/>
        <c:majorGridlines/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1049088"/>
        <c:crossesAt val="6"/>
        <c:lblAlgn val="ctr"/>
        <c:lblOffset val="100"/>
        <c:tickLblSkip val="1"/>
        <c:tickMarkSkip val="1"/>
      </c:catAx>
      <c:valAx>
        <c:axId val="101049088"/>
        <c:scaling>
          <c:orientation val="minMax"/>
          <c:max val="15"/>
          <c:min val="6"/>
        </c:scaling>
        <c:axPos val="l"/>
        <c:majorGridlines>
          <c:spPr>
            <a:ln>
              <a:solidFill>
                <a:schemeClr val="tx1">
                  <a:lumMod val="95000"/>
                  <a:lumOff val="5000"/>
                  <a:alpha val="0"/>
                </a:schemeClr>
              </a:solidFill>
            </a:ln>
          </c:spPr>
        </c:majorGridlines>
        <c:minorGridlines>
          <c:spPr>
            <a:ln>
              <a:solidFill>
                <a:srgbClr val="000000"/>
              </a:solidFill>
            </a:ln>
          </c:spPr>
        </c:minorGridlines>
        <c:numFmt formatCode="0.00" sourceLinked="1"/>
        <c:tickLblPos val="none"/>
        <c:spPr>
          <a:ln w="3048"/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01034240"/>
        <c:crossesAt val="1"/>
        <c:crossBetween val="between"/>
        <c:majorUnit val="1"/>
        <c:minorUnit val="1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0.11321</cdr:x>
      <cdr:y>0.19737</cdr:y>
    </cdr:from>
    <cdr:to>
      <cdr:x>0.13761</cdr:x>
      <cdr:y>0.24839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57271" y="1071579"/>
          <a:ext cx="18473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0.75472</cdr:x>
      <cdr:y>0.1519</cdr:y>
    </cdr:from>
    <cdr:to>
      <cdr:x>0.83019</cdr:x>
      <cdr:y>0.20097</cdr:y>
    </cdr:to>
    <cdr:sp macro="" textlink="">
      <cdr:nvSpPr>
        <cdr:cNvPr id="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15040" y="857232"/>
          <a:ext cx="571464" cy="2769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0.62264</cdr:x>
      <cdr:y>0.17721</cdr:y>
    </cdr:from>
    <cdr:to>
      <cdr:x>0.69811</cdr:x>
      <cdr:y>0.22628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14908" y="1000108"/>
          <a:ext cx="571488" cy="2769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0.72381</cdr:x>
      <cdr:y>0.19867</cdr:y>
    </cdr:from>
    <cdr:to>
      <cdr:x>0.8</cdr:x>
      <cdr:y>0.25037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29268" y="1064439"/>
          <a:ext cx="571498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0.38095</cdr:x>
      <cdr:y>0.21035</cdr:y>
    </cdr:from>
    <cdr:to>
      <cdr:x>0.45714</cdr:x>
      <cdr:y>0.26205</cdr:y>
    </cdr:to>
    <cdr:sp macro="" textlink="">
      <cdr:nvSpPr>
        <cdr:cNvPr id="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57490" y="1127019"/>
          <a:ext cx="571498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70C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0.57547</cdr:x>
      <cdr:y>0.30488</cdr:y>
    </cdr:from>
    <cdr:to>
      <cdr:x>0.59987</cdr:x>
      <cdr:y>0.35217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57687" y="1785954"/>
          <a:ext cx="18473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0.26188</cdr:x>
      <cdr:y>0.23268</cdr:y>
    </cdr:from>
    <cdr:to>
      <cdr:x>0.38458</cdr:x>
      <cdr:y>0.39814</cdr:y>
    </cdr:to>
    <cdr:sp macro="" textlink="">
      <cdr:nvSpPr>
        <cdr:cNvPr id="2" name="Прямоугольник 1"/>
        <cdr:cNvSpPr/>
      </cdr:nvSpPr>
      <cdr:spPr bwMode="auto">
        <a:xfrm xmlns:a="http://schemas.openxmlformats.org/drawingml/2006/main">
          <a:off x="1951626" y="1285860"/>
          <a:ext cx="914400" cy="9143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0.3122</cdr:x>
      <cdr:y>0.28438</cdr:y>
    </cdr:from>
    <cdr:to>
      <cdr:x>0.39194</cdr:x>
      <cdr:y>0.3345</cdr:y>
    </cdr:to>
    <cdr:sp macro="" textlink="">
      <cdr:nvSpPr>
        <cdr:cNvPr id="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37378" y="1571612"/>
          <a:ext cx="571519" cy="2769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0.08627</cdr:x>
      <cdr:y>0.05642</cdr:y>
    </cdr:to>
    <cdr:sp macro="" textlink="">
      <cdr:nvSpPr>
        <cdr:cNvPr id="2" name="TextBox 23"/>
        <cdr:cNvSpPr txBox="1"/>
      </cdr:nvSpPr>
      <cdr:spPr bwMode="white">
        <a:xfrm xmlns:a="http://schemas.openxmlformats.org/drawingml/2006/main">
          <a:off x="0" y="0"/>
          <a:ext cx="64294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endParaRPr lang="ru-RU" sz="1400" b="1" dirty="0" smtClean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0.71242</cdr:x>
      <cdr:y>0.27778</cdr:y>
    </cdr:from>
    <cdr:to>
      <cdr:x>0.73721</cdr:x>
      <cdr:y>0.33163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09182" y="1428771"/>
          <a:ext cx="18473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0.36717</cdr:x>
      <cdr:y>0.34467</cdr:y>
    </cdr:from>
    <cdr:to>
      <cdr:x>0.44386</cdr:x>
      <cdr:y>0.39852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36304" y="1772816"/>
          <a:ext cx="57151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0.03865</cdr:x>
      <cdr:y>0.37267</cdr:y>
    </cdr:from>
    <cdr:to>
      <cdr:x>0.11534</cdr:x>
      <cdr:y>0.42652</cdr:y>
    </cdr:to>
    <cdr:sp macro="" textlink="">
      <cdr:nvSpPr>
        <cdr:cNvPr id="6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8032" y="1916832"/>
          <a:ext cx="57151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B0F0"/>
            </a:solidFill>
          </a:endParaRPr>
        </a:p>
      </cdr:txBody>
    </cdr:sp>
  </cdr:relSizeAnchor>
  <cdr:relSizeAnchor xmlns:cdr="http://schemas.openxmlformats.org/drawingml/2006/chartDrawing">
    <cdr:from>
      <cdr:x>0.17392</cdr:x>
      <cdr:y>0.37267</cdr:y>
    </cdr:from>
    <cdr:to>
      <cdr:x>0.25061</cdr:x>
      <cdr:y>0.42652</cdr:y>
    </cdr:to>
    <cdr:sp macro="" textlink="">
      <cdr:nvSpPr>
        <cdr:cNvPr id="7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6144" y="1916832"/>
          <a:ext cx="57151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B0F0"/>
            </a:solidFill>
          </a:endParaRPr>
        </a:p>
      </cdr:txBody>
    </cdr:sp>
  </cdr:relSizeAnchor>
  <cdr:relSizeAnchor xmlns:cdr="http://schemas.openxmlformats.org/drawingml/2006/chartDrawing">
    <cdr:from>
      <cdr:x>0.37684</cdr:x>
      <cdr:y>0.90706</cdr:y>
    </cdr:from>
    <cdr:to>
      <cdr:x>0.45352</cdr:x>
      <cdr:y>0.96657</cdr:y>
    </cdr:to>
    <cdr:sp macro="" textlink="">
      <cdr:nvSpPr>
        <cdr:cNvPr id="9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8312" y="4222252"/>
          <a:ext cx="571444" cy="2770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551ACC"/>
            </a:solidFill>
          </a:endParaRPr>
        </a:p>
      </cdr:txBody>
    </cdr:sp>
  </cdr:relSizeAnchor>
  <cdr:relSizeAnchor xmlns:cdr="http://schemas.openxmlformats.org/drawingml/2006/chartDrawing">
    <cdr:from>
      <cdr:x>0.35774</cdr:x>
      <cdr:y>0.23331</cdr:y>
    </cdr:from>
    <cdr:to>
      <cdr:x>0.43442</cdr:x>
      <cdr:y>0.29635</cdr:y>
    </cdr:to>
    <cdr:sp macro="" textlink="">
      <cdr:nvSpPr>
        <cdr:cNvPr id="8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6006" y="1025212"/>
          <a:ext cx="571444" cy="2770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r>
            <a:rPr lang="ru-RU" sz="1200" b="1" dirty="0" smtClean="0">
              <a:solidFill>
                <a:srgbClr val="551ACC"/>
              </a:solidFill>
            </a:rPr>
            <a:t>-0,20</a:t>
          </a:r>
          <a:endParaRPr lang="ru-RU" sz="1200" b="1" dirty="0">
            <a:solidFill>
              <a:srgbClr val="551ACC"/>
            </a:solidFill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0.08627</cdr:x>
      <cdr:y>0.05642</cdr:y>
    </cdr:to>
    <cdr:sp macro="" textlink="">
      <cdr:nvSpPr>
        <cdr:cNvPr id="3" name="TextBox 23"/>
        <cdr:cNvSpPr txBox="1"/>
      </cdr:nvSpPr>
      <cdr:spPr bwMode="white">
        <a:xfrm xmlns:a="http://schemas.openxmlformats.org/drawingml/2006/main">
          <a:off x="0" y="0"/>
          <a:ext cx="64294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endParaRPr lang="ru-RU" sz="1400" b="1" dirty="0" smtClean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0.71242</cdr:x>
      <cdr:y>0.27778</cdr:y>
    </cdr:from>
    <cdr:to>
      <cdr:x>0.73721</cdr:x>
      <cdr:y>0.33163</cdr:y>
    </cdr:to>
    <cdr:sp macro="" textlink="">
      <cdr:nvSpPr>
        <cdr:cNvPr id="10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09182" y="1428771"/>
          <a:ext cx="18473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0.36717</cdr:x>
      <cdr:y>0.34467</cdr:y>
    </cdr:from>
    <cdr:to>
      <cdr:x>0.44386</cdr:x>
      <cdr:y>0.39852</cdr:y>
    </cdr:to>
    <cdr:sp macro="" textlink="">
      <cdr:nvSpPr>
        <cdr:cNvPr id="11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36304" y="1772816"/>
          <a:ext cx="57151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0.03865</cdr:x>
      <cdr:y>0.37267</cdr:y>
    </cdr:from>
    <cdr:to>
      <cdr:x>0.11534</cdr:x>
      <cdr:y>0.42652</cdr:y>
    </cdr:to>
    <cdr:sp macro="" textlink="">
      <cdr:nvSpPr>
        <cdr:cNvPr id="1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8032" y="1916832"/>
          <a:ext cx="57151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B0F0"/>
            </a:solidFill>
          </a:endParaRPr>
        </a:p>
      </cdr:txBody>
    </cdr:sp>
  </cdr:relSizeAnchor>
  <cdr:relSizeAnchor xmlns:cdr="http://schemas.openxmlformats.org/drawingml/2006/chartDrawing">
    <cdr:from>
      <cdr:x>0.17392</cdr:x>
      <cdr:y>0.37267</cdr:y>
    </cdr:from>
    <cdr:to>
      <cdr:x>0.25061</cdr:x>
      <cdr:y>0.42652</cdr:y>
    </cdr:to>
    <cdr:sp macro="" textlink="">
      <cdr:nvSpPr>
        <cdr:cNvPr id="1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6144" y="1916832"/>
          <a:ext cx="57151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00B0F0"/>
            </a:solidFill>
          </a:endParaRPr>
        </a:p>
      </cdr:txBody>
    </cdr:sp>
  </cdr:relSizeAnchor>
  <cdr:relSizeAnchor xmlns:cdr="http://schemas.openxmlformats.org/drawingml/2006/chartDrawing">
    <cdr:from>
      <cdr:x>0.37684</cdr:x>
      <cdr:y>0.90706</cdr:y>
    </cdr:from>
    <cdr:to>
      <cdr:x>0.45352</cdr:x>
      <cdr:y>0.96657</cdr:y>
    </cdr:to>
    <cdr:sp macro="" textlink="">
      <cdr:nvSpPr>
        <cdr:cNvPr id="1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8312" y="4222252"/>
          <a:ext cx="571444" cy="2770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endParaRPr lang="ru-RU" sz="1200" b="1" dirty="0">
            <a:solidFill>
              <a:srgbClr val="551ACC"/>
            </a:solidFill>
          </a:endParaRPr>
        </a:p>
      </cdr:txBody>
    </cdr:sp>
  </cdr:relSizeAnchor>
  <cdr:relSizeAnchor xmlns:cdr="http://schemas.openxmlformats.org/drawingml/2006/chartDrawing">
    <cdr:from>
      <cdr:x>0.35774</cdr:x>
      <cdr:y>0.23331</cdr:y>
    </cdr:from>
    <cdr:to>
      <cdr:x>0.43442</cdr:x>
      <cdr:y>0.29635</cdr:y>
    </cdr:to>
    <cdr:sp macro="" textlink="">
      <cdr:nvSpPr>
        <cdr:cNvPr id="1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6006" y="1025212"/>
          <a:ext cx="571444" cy="2770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r>
            <a:rPr lang="ru-RU" sz="1200" b="1" dirty="0" smtClean="0">
              <a:solidFill>
                <a:srgbClr val="551ACC"/>
              </a:solidFill>
            </a:rPr>
            <a:t>-0,20</a:t>
          </a:r>
          <a:endParaRPr lang="ru-RU" sz="1200" b="1" dirty="0">
            <a:solidFill>
              <a:srgbClr val="551ACC"/>
            </a:solidFill>
          </a:endParaRPr>
        </a:p>
      </cdr:txBody>
    </cdr:sp>
  </cdr:relSizeAnchor>
  <cdr:relSizeAnchor xmlns:cdr="http://schemas.openxmlformats.org/drawingml/2006/chartDrawing">
    <cdr:from>
      <cdr:x>0.69325</cdr:x>
      <cdr:y>0.21705</cdr:y>
    </cdr:from>
    <cdr:to>
      <cdr:x>0.77953</cdr:x>
      <cdr:y>0.28709</cdr:y>
    </cdr:to>
    <cdr:sp macro="" textlink="">
      <cdr:nvSpPr>
        <cdr:cNvPr id="16" name="TextBox 33"/>
        <cdr:cNvSpPr txBox="1"/>
      </cdr:nvSpPr>
      <cdr:spPr bwMode="white">
        <a:xfrm xmlns:a="http://schemas.openxmlformats.org/drawingml/2006/main">
          <a:off x="5166336" y="953774"/>
          <a:ext cx="64294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r>
            <a:rPr lang="ru-RU" sz="1400" b="1" dirty="0" smtClean="0">
              <a:solidFill>
                <a:srgbClr val="FF0000"/>
              </a:solidFill>
            </a:rPr>
            <a:t>+0,70</a:t>
          </a:r>
          <a:endParaRPr lang="ru-RU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0.61656</cdr:x>
      <cdr:y>0.23331</cdr:y>
    </cdr:from>
    <cdr:to>
      <cdr:x>0.70284</cdr:x>
      <cdr:y>0.30335</cdr:y>
    </cdr:to>
    <cdr:sp macro="" textlink="">
      <cdr:nvSpPr>
        <cdr:cNvPr id="17" name="TextBox 33"/>
        <cdr:cNvSpPr txBox="1"/>
      </cdr:nvSpPr>
      <cdr:spPr bwMode="white">
        <a:xfrm xmlns:a="http://schemas.openxmlformats.org/drawingml/2006/main">
          <a:off x="4594832" y="1025212"/>
          <a:ext cx="64294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r>
            <a:rPr lang="ru-RU" sz="1400" b="1" dirty="0" smtClean="0">
              <a:solidFill>
                <a:srgbClr val="FF0000"/>
              </a:solidFill>
            </a:rPr>
            <a:t>+0,30</a:t>
          </a:r>
          <a:endParaRPr lang="ru-RU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0.29064</cdr:x>
      <cdr:y>0.24957</cdr:y>
    </cdr:from>
    <cdr:to>
      <cdr:x>0.37691</cdr:x>
      <cdr:y>0.31961</cdr:y>
    </cdr:to>
    <cdr:sp macro="" textlink="">
      <cdr:nvSpPr>
        <cdr:cNvPr id="18" name="TextBox 33"/>
        <cdr:cNvSpPr txBox="1"/>
      </cdr:nvSpPr>
      <cdr:spPr bwMode="white">
        <a:xfrm xmlns:a="http://schemas.openxmlformats.org/drawingml/2006/main">
          <a:off x="2165940" y="1096650"/>
          <a:ext cx="64294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r>
            <a:rPr lang="ru-RU" sz="1400" b="1" dirty="0" smtClean="0">
              <a:solidFill>
                <a:srgbClr val="FF0000"/>
              </a:solidFill>
            </a:rPr>
            <a:t>+0,50</a:t>
          </a:r>
          <a:endParaRPr lang="ru-RU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0.02223</cdr:x>
      <cdr:y>0.29834</cdr:y>
    </cdr:from>
    <cdr:to>
      <cdr:x>0.09891</cdr:x>
      <cdr:y>0.36138</cdr:y>
    </cdr:to>
    <cdr:sp macro="" textlink="">
      <cdr:nvSpPr>
        <cdr:cNvPr id="19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5676" y="1310964"/>
          <a:ext cx="571444" cy="277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eaLnBrk="0" hangingPunct="0"/>
          <a:r>
            <a:rPr lang="ru-RU" sz="1200" b="1" dirty="0" smtClean="0">
              <a:solidFill>
                <a:srgbClr val="551ACC"/>
              </a:solidFill>
            </a:rPr>
            <a:t>-0,60</a:t>
          </a:r>
          <a:endParaRPr lang="ru-RU" sz="1200" b="1" dirty="0">
            <a:solidFill>
              <a:srgbClr val="551ACC"/>
            </a:solidFill>
          </a:endParaRPr>
        </a:p>
      </cdr:txBody>
    </cdr:sp>
  </cdr:relSizeAnchor>
  <cdr:relSizeAnchor xmlns:cdr="http://schemas.openxmlformats.org/drawingml/2006/chartDrawing">
    <cdr:from>
      <cdr:x>0.89456</cdr:x>
      <cdr:y>0.10325</cdr:y>
    </cdr:from>
    <cdr:to>
      <cdr:x>0.97124</cdr:x>
      <cdr:y>0.16629</cdr:y>
    </cdr:to>
    <cdr:sp macro="" textlink="">
      <cdr:nvSpPr>
        <cdr:cNvPr id="20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66534" y="453708"/>
          <a:ext cx="571444" cy="2770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eaLnBrk="0" hangingPunct="0"/>
          <a:r>
            <a:rPr lang="ru-RU" sz="1200" b="1" dirty="0" smtClean="0">
              <a:solidFill>
                <a:srgbClr val="FF0000"/>
              </a:solidFill>
            </a:rPr>
            <a:t>+0,81</a:t>
          </a:r>
          <a:endParaRPr lang="ru-RU" sz="1200" b="1" dirty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0.33857</cdr:x>
      <cdr:y>0.36995</cdr:y>
    </cdr:from>
    <cdr:to>
      <cdr:x>0.43443</cdr:x>
      <cdr:y>0.42424</cdr:y>
    </cdr:to>
    <cdr:sp macro="" textlink="">
      <cdr:nvSpPr>
        <cdr:cNvPr id="2" name="TextBox 1"/>
        <cdr:cNvSpPr txBox="1"/>
      </cdr:nvSpPr>
      <cdr:spPr bwMode="white">
        <a:xfrm xmlns:a="http://schemas.openxmlformats.org/drawingml/2006/main">
          <a:off x="2523130" y="2097352"/>
          <a:ext cx="714379" cy="30778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400" b="1" dirty="0" smtClean="0">
            <a:solidFill>
              <a:srgbClr val="551ACC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ГБУ "Управление рационального использование ТЭР"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834" y="0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4BE26-C583-48CB-8BEB-F60CB492568C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9" y="9432875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834" y="9432875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8D924-7C2A-4434-A965-D755ED6A54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ГБУ "Управление рационального использование ТЭР"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834" y="0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78799-96A2-4796-B6FE-F9A6AA75F80F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43" y="4718086"/>
            <a:ext cx="5437827" cy="4468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9" y="9432875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834" y="9432875"/>
            <a:ext cx="2945293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9D693-A797-4821-A159-B31BDD04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ГБУ "Управление рационального использование ТЭР"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ГБУ "Управление рационального использование ТЭР"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7BFF-3475-4CD1-81AF-090EA7910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A6226-630F-4694-BFDE-F5077C485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A67C-79C9-440A-BAAA-5CE985DFF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9983-D4BA-4487-8711-DC5BD2B25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EAF9-EA9C-4013-A906-C5B293E45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FB79-7D62-4C8A-83F9-5921732E9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64DBB-C171-48DB-8965-88190AFA0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46917-1A17-4146-9714-A3EB27B0C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0A9A-2720-4A5E-A211-66160E415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9A927-83E3-4CC7-81DC-91A5FEECE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C724-7D09-458E-82EA-EE94FF97D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6D3F7C3D-7443-4DB8-AFFF-ABFEA4B7F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1928802"/>
            <a:ext cx="1785918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ru-RU" sz="1400" b="1" dirty="0" smtClean="0"/>
              <a:t>35,00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34,80 -  1</a:t>
            </a:r>
            <a:endParaRPr lang="ru-RU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34,50 – 1</a:t>
            </a:r>
          </a:p>
          <a:p>
            <a:pPr eaLnBrk="0" hangingPunct="0"/>
            <a:r>
              <a:rPr lang="en-US" sz="1400" b="1" dirty="0" smtClean="0"/>
              <a:t>IV</a:t>
            </a:r>
            <a:r>
              <a:rPr lang="ru-RU" sz="1400" b="1" dirty="0" smtClean="0"/>
              <a:t> – 34,00–2</a:t>
            </a:r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– 33,70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VI– </a:t>
            </a:r>
            <a:r>
              <a:rPr lang="ru-RU" sz="1400" b="1" dirty="0" smtClean="0">
                <a:solidFill>
                  <a:srgbClr val="00CC00"/>
                </a:solidFill>
              </a:rPr>
              <a:t>33,40 –2 (в РТ)</a:t>
            </a:r>
          </a:p>
          <a:p>
            <a:pPr eaLnBrk="0" hangingPunct="0"/>
            <a:r>
              <a:rPr lang="en-US" sz="1400" b="1" dirty="0" smtClean="0"/>
              <a:t>VII–</a:t>
            </a:r>
            <a:r>
              <a:rPr lang="ru-RU" sz="1400" b="1" dirty="0" smtClean="0"/>
              <a:t>32,20 –1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– 31,05– 1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</a:t>
            </a:r>
            <a:r>
              <a:rPr lang="en-US" sz="1400" b="1" dirty="0" smtClean="0"/>
              <a:t>–</a:t>
            </a:r>
            <a:r>
              <a:rPr lang="ru-RU" sz="1400" b="1" dirty="0" smtClean="0"/>
              <a:t>30,90 –1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</a:t>
            </a:r>
            <a:r>
              <a:rPr lang="en-US" sz="1400" b="1" dirty="0" smtClean="0"/>
              <a:t>– </a:t>
            </a:r>
            <a:r>
              <a:rPr lang="ru-RU" sz="1400" b="1" dirty="0" smtClean="0"/>
              <a:t>29,90 –1</a:t>
            </a:r>
          </a:p>
          <a:p>
            <a:pPr eaLnBrk="0" hangingPunct="0"/>
            <a:endParaRPr lang="ru-RU" sz="1400" b="1" dirty="0" smtClean="0"/>
          </a:p>
          <a:p>
            <a:pPr eaLnBrk="0" hangingPunct="0"/>
            <a:endParaRPr lang="ru-RU" sz="1400" b="1" dirty="0" smtClean="0"/>
          </a:p>
          <a:p>
            <a:pPr eaLnBrk="0" hangingPunct="0"/>
            <a:endParaRPr lang="ru-RU" sz="1400" b="1" dirty="0" smtClean="0"/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571604" y="0"/>
          <a:ext cx="7572396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214282" y="214290"/>
            <a:ext cx="87820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Нормаль-80 (</a:t>
            </a:r>
            <a:r>
              <a:rPr lang="ru-RU" sz="1800" b="1" dirty="0" smtClean="0"/>
              <a:t>АИ-80) </a:t>
            </a:r>
            <a:endParaRPr lang="ru-RU" sz="1800" b="1" dirty="0"/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14 сентября 2016г</a:t>
            </a:r>
            <a:r>
              <a:rPr lang="ru-RU" sz="1800" b="1" dirty="0"/>
              <a:t>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102749" y="2754715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/>
              <a:t>Стоимость 1 литра бензина  (руб</a:t>
            </a:r>
            <a:r>
              <a:rPr lang="ru-RU" sz="1200" dirty="0"/>
              <a:t>./</a:t>
            </a:r>
            <a:r>
              <a:rPr lang="ru-RU" sz="1200" dirty="0" smtClean="0"/>
              <a:t>литр)</a:t>
            </a:r>
            <a:endParaRPr lang="ru-RU" sz="1200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285984" y="857232"/>
            <a:ext cx="30395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33,07 руб</a:t>
            </a:r>
            <a:r>
              <a:rPr lang="ru-RU" sz="1600" b="1" dirty="0"/>
              <a:t>./литр</a:t>
            </a:r>
            <a:r>
              <a:rPr lang="ru-RU" sz="18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69184" y="0"/>
            <a:ext cx="377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ГБУ «Управление рационального использования ТЭР»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572141"/>
            <a:ext cx="91440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За период 08.09.2016 г.  по 14.09.2016 г. произошло понижение  розничных цен  на автобензин АИ-80  в   2-х регионах  ПФО:</a:t>
            </a:r>
          </a:p>
          <a:p>
            <a:r>
              <a:rPr lang="ru-RU" sz="1200" dirty="0" smtClean="0"/>
              <a:t> - в республике Башкортостан  на 20 коп.;</a:t>
            </a:r>
          </a:p>
          <a:p>
            <a:pPr>
              <a:buFontTx/>
              <a:buChar char="-"/>
            </a:pPr>
            <a:r>
              <a:rPr lang="ru-RU" sz="1200" dirty="0" smtClean="0"/>
              <a:t>в Нижегородской  области на 45 коп.</a:t>
            </a:r>
          </a:p>
          <a:p>
            <a:r>
              <a:rPr lang="ru-RU" sz="1200" dirty="0" smtClean="0"/>
              <a:t>                         </a:t>
            </a:r>
          </a:p>
          <a:p>
            <a:r>
              <a:rPr lang="ru-RU" sz="1300" dirty="0" smtClean="0"/>
              <a:t>Примечание: График подготовлен по материалам, представленным по телефону операторами автозаправочных станций </a:t>
            </a:r>
            <a:endParaRPr lang="ru-RU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571612"/>
            <a:ext cx="1804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Уровни цен в ПФО:</a:t>
            </a:r>
            <a:endParaRPr lang="ru-RU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1000108"/>
            <a:ext cx="192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</a:rPr>
              <a:t>с  08.09.2016 г.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059832" y="1772816"/>
            <a:ext cx="5714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00B0F0"/>
                </a:solidFill>
              </a:rPr>
              <a:t>-</a:t>
            </a:r>
            <a:r>
              <a:rPr lang="ru-RU" sz="1200" b="1" dirty="0" smtClean="0">
                <a:solidFill>
                  <a:srgbClr val="551ACC"/>
                </a:solidFill>
              </a:rPr>
              <a:t>0,45</a:t>
            </a:r>
            <a:endParaRPr lang="ru-RU" sz="1200" b="1" dirty="0">
              <a:solidFill>
                <a:srgbClr val="551ACC"/>
              </a:solidFill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860032" y="1124744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-0,20</a:t>
            </a:r>
            <a:endParaRPr lang="ru-RU" sz="12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785926"/>
            <a:ext cx="18573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ru-RU" sz="1400" b="1" dirty="0" smtClean="0"/>
              <a:t>36,00 – 2</a:t>
            </a:r>
          </a:p>
          <a:p>
            <a:pPr eaLnBrk="0" hangingPunct="0"/>
            <a:r>
              <a:rPr lang="en-US" sz="1400" b="1" dirty="0" smtClean="0"/>
              <a:t>II –</a:t>
            </a:r>
            <a:r>
              <a:rPr lang="ru-RU" sz="1400" b="1" dirty="0" smtClean="0"/>
              <a:t> 35,00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III </a:t>
            </a:r>
            <a:r>
              <a:rPr lang="ru-RU" sz="1400" b="1" dirty="0" smtClean="0"/>
              <a:t>– 34,90 – 2</a:t>
            </a:r>
          </a:p>
          <a:p>
            <a:pPr eaLnBrk="0" hangingPunct="0"/>
            <a:r>
              <a:rPr lang="en-US" sz="1400" b="1" dirty="0" smtClean="0"/>
              <a:t>IV –</a:t>
            </a:r>
            <a:r>
              <a:rPr lang="ru-RU" sz="1400" b="1" dirty="0" smtClean="0"/>
              <a:t> 34,80 – 2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 – 34,70 – 1</a:t>
            </a:r>
          </a:p>
          <a:p>
            <a:pPr eaLnBrk="0" hangingPunct="0"/>
            <a:r>
              <a:rPr lang="en-US" sz="1400" b="1" dirty="0" smtClean="0"/>
              <a:t>VI – </a:t>
            </a:r>
            <a:r>
              <a:rPr lang="ru-RU" sz="1400" b="1" dirty="0" smtClean="0"/>
              <a:t>34,60 – 2</a:t>
            </a:r>
          </a:p>
          <a:p>
            <a:pPr eaLnBrk="0" hangingPunct="0"/>
            <a:r>
              <a:rPr lang="en-US" sz="1400" b="1" dirty="0" smtClean="0"/>
              <a:t>VII– </a:t>
            </a:r>
            <a:r>
              <a:rPr lang="ru-RU" sz="1400" b="1" dirty="0" smtClean="0"/>
              <a:t>34,30 – 1</a:t>
            </a:r>
          </a:p>
          <a:p>
            <a:pPr eaLnBrk="0" hangingPunct="0"/>
            <a:r>
              <a:rPr lang="en-US" sz="1400" b="1" dirty="0" smtClean="0"/>
              <a:t>VIII– </a:t>
            </a:r>
            <a:r>
              <a:rPr lang="ru-RU" sz="1400" b="1" dirty="0" smtClean="0"/>
              <a:t>34,20 – 1 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IX</a:t>
            </a:r>
            <a:r>
              <a:rPr lang="ru-RU" sz="1400" b="1" dirty="0" smtClean="0">
                <a:solidFill>
                  <a:srgbClr val="00CC00"/>
                </a:solidFill>
              </a:rPr>
              <a:t> </a:t>
            </a:r>
            <a:r>
              <a:rPr lang="en-US" sz="1400" b="1" dirty="0" smtClean="0">
                <a:solidFill>
                  <a:srgbClr val="00CC00"/>
                </a:solidFill>
              </a:rPr>
              <a:t>–</a:t>
            </a:r>
            <a:r>
              <a:rPr lang="ru-RU" sz="1400" b="1" dirty="0" smtClean="0">
                <a:solidFill>
                  <a:srgbClr val="00CC00"/>
                </a:solidFill>
              </a:rPr>
              <a:t>34,00 –1 (в 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</a:t>
            </a:r>
            <a:r>
              <a:rPr lang="en-US" sz="1400" b="1" dirty="0" smtClean="0"/>
              <a:t>–</a:t>
            </a:r>
            <a:r>
              <a:rPr lang="ru-RU" sz="1400" b="1" dirty="0" smtClean="0"/>
              <a:t>33,90 –1</a:t>
            </a:r>
          </a:p>
          <a:p>
            <a:pPr eaLnBrk="0" hangingPunct="0"/>
            <a:endParaRPr lang="ru-RU" sz="1400" b="1" dirty="0" smtClean="0"/>
          </a:p>
          <a:p>
            <a:pPr eaLnBrk="0" hangingPunct="0"/>
            <a:endParaRPr lang="ru-RU" sz="1400" b="1" dirty="0" smtClean="0">
              <a:solidFill>
                <a:srgbClr val="00CC0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43042" y="0"/>
          <a:ext cx="7500958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500034" y="285728"/>
            <a:ext cx="84963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</a:t>
            </a:r>
            <a:r>
              <a:rPr lang="ru-RU" sz="1800" b="1" dirty="0" err="1"/>
              <a:t>Регуляр</a:t>
            </a:r>
            <a:r>
              <a:rPr lang="en-US" sz="1800" b="1" dirty="0"/>
              <a:t>-92 </a:t>
            </a:r>
            <a:r>
              <a:rPr lang="ru-RU" sz="1800" b="1" dirty="0"/>
              <a:t>(АИ-92)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</a:t>
            </a:r>
            <a:r>
              <a:rPr lang="ru-RU" sz="1800" b="1" dirty="0" smtClean="0"/>
              <a:t>на 14 сентября 2016 г.</a:t>
            </a:r>
          </a:p>
          <a:p>
            <a:pPr algn="ctr" eaLnBrk="0" hangingPunct="0"/>
            <a:endParaRPr lang="ru-RU" sz="1800" b="1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195736" y="836712"/>
            <a:ext cx="3320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34,83   руб</a:t>
            </a:r>
            <a:r>
              <a:rPr lang="ru-RU" sz="1600" b="1" dirty="0"/>
              <a:t>./литр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9184" y="0"/>
            <a:ext cx="377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ГБУ «Управление рационального использования ТЭР»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573307"/>
            <a:ext cx="900115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dirty="0" smtClean="0"/>
              <a:t>Примечание: График подготовлен по материалам, представленным по телефону операторами автозаправочных станций</a:t>
            </a:r>
            <a:endParaRPr lang="ru-RU" sz="125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428736"/>
            <a:ext cx="1804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Уровни цен в ПФО:</a:t>
            </a:r>
            <a:endParaRPr lang="ru-RU" sz="1400" b="1" dirty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 rot="-5400000">
            <a:off x="178564" y="2321710"/>
            <a:ext cx="3214710" cy="285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/>
              <a:t>Стоимость 1 литра бензина  (руб</a:t>
            </a:r>
            <a:r>
              <a:rPr lang="ru-RU" sz="1200" dirty="0"/>
              <a:t>./</a:t>
            </a:r>
            <a:r>
              <a:rPr lang="ru-RU" sz="1200" dirty="0" smtClean="0"/>
              <a:t>литр)</a:t>
            </a:r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528638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200" dirty="0" smtClean="0"/>
              <a:t>За период с 08.09.2016 г.  по  14.09.2016 г. произошло понижение  розничной цены на автобензин  АИ-92 в  5-ти регионах  ПФО:</a:t>
            </a:r>
          </a:p>
          <a:p>
            <a:r>
              <a:rPr lang="ru-RU" sz="1200" dirty="0" smtClean="0"/>
              <a:t> - в Удмуртской республике на 40 коп.;</a:t>
            </a:r>
          </a:p>
          <a:p>
            <a:r>
              <a:rPr lang="ru-RU" sz="1200" dirty="0" smtClean="0"/>
              <a:t> - в Пермском крае на 1,00 руб.;</a:t>
            </a:r>
          </a:p>
          <a:p>
            <a:pPr>
              <a:buFontTx/>
              <a:buChar char="-"/>
            </a:pPr>
            <a:r>
              <a:rPr lang="ru-RU" sz="1200" dirty="0" smtClean="0"/>
              <a:t>  в республике Марий Эл на 30 коп.;</a:t>
            </a:r>
          </a:p>
          <a:p>
            <a:pPr>
              <a:buFontTx/>
              <a:buChar char="-"/>
            </a:pPr>
            <a:r>
              <a:rPr lang="ru-RU" sz="1200" dirty="0" smtClean="0"/>
              <a:t>  в Самарской области на 20 коп.;</a:t>
            </a:r>
          </a:p>
          <a:p>
            <a:r>
              <a:rPr lang="ru-RU" sz="1200" dirty="0" smtClean="0"/>
              <a:t> - в Нижегородской области на 10 коп.</a:t>
            </a:r>
          </a:p>
          <a:p>
            <a:endParaRPr lang="ru-RU" sz="1200" dirty="0" smtClean="0"/>
          </a:p>
          <a:p>
            <a:pPr>
              <a:buFontTx/>
              <a:buChar char="-"/>
            </a:pPr>
            <a:endParaRPr lang="ru-RU" sz="1200" dirty="0" smtClean="0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0" y="7500966"/>
          <a:ext cx="8725244" cy="2137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7446"/>
                <a:gridCol w="227886"/>
                <a:gridCol w="1379912"/>
              </a:tblGrid>
              <a:tr h="213741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-                         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 bwMode="white">
          <a:xfrm>
            <a:off x="7429520" y="1142984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 bwMode="white">
          <a:xfrm>
            <a:off x="7858148" y="140480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 bwMode="white">
          <a:xfrm>
            <a:off x="6500826" y="1214423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28" name="TextBox 27"/>
          <p:cNvSpPr txBox="1"/>
          <p:nvPr/>
        </p:nvSpPr>
        <p:spPr bwMode="white">
          <a:xfrm>
            <a:off x="4857752" y="171448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30" name="TextBox 29"/>
          <p:cNvSpPr txBox="1"/>
          <p:nvPr/>
        </p:nvSpPr>
        <p:spPr bwMode="white">
          <a:xfrm>
            <a:off x="8028384" y="9087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1000108"/>
            <a:ext cx="192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</a:rPr>
              <a:t>с 08.09.2016г.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419872" y="1124744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-0,30</a:t>
            </a:r>
            <a:endParaRPr lang="ru-RU" sz="1200" b="1" dirty="0">
              <a:solidFill>
                <a:srgbClr val="551ACC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907704" y="1124744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-0,20</a:t>
            </a:r>
            <a:endParaRPr lang="ru-RU" sz="1200" b="1" dirty="0">
              <a:solidFill>
                <a:srgbClr val="551ACC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004048" y="1052736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-0,10</a:t>
            </a:r>
            <a:endParaRPr lang="ru-RU" sz="1200" b="1" dirty="0">
              <a:solidFill>
                <a:srgbClr val="551ACC"/>
              </a:solidFill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8572556" y="692696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-0,40</a:t>
            </a:r>
            <a:endParaRPr lang="ru-RU" sz="1200" b="1" dirty="0">
              <a:solidFill>
                <a:srgbClr val="551ACC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4499992" y="1052736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-1,00</a:t>
            </a:r>
            <a:endParaRPr lang="ru-RU" sz="12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71604" y="476672"/>
          <a:ext cx="75723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214290"/>
            <a:ext cx="86756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</a:t>
            </a:r>
            <a:r>
              <a:rPr lang="ru-RU" sz="1800" b="1" dirty="0" smtClean="0"/>
              <a:t>на 14 сентября 2016 г.</a:t>
            </a:r>
            <a:endParaRPr lang="ru-RU" sz="1800" b="1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2000241"/>
            <a:ext cx="1835696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 – 38,60–1</a:t>
            </a:r>
          </a:p>
          <a:p>
            <a:pPr eaLnBrk="0" hangingPunct="0"/>
            <a:r>
              <a:rPr lang="en-US" sz="1400" b="1" dirty="0" smtClean="0"/>
              <a:t>II – </a:t>
            </a:r>
            <a:r>
              <a:rPr lang="ru-RU" sz="1400" b="1" dirty="0" smtClean="0"/>
              <a:t>38,50 –1</a:t>
            </a:r>
          </a:p>
          <a:p>
            <a:pPr eaLnBrk="0" hangingPunct="0"/>
            <a:r>
              <a:rPr lang="en-US" sz="1400" b="1" dirty="0" smtClean="0"/>
              <a:t>III – </a:t>
            </a:r>
            <a:r>
              <a:rPr lang="ru-RU" sz="1400" b="1" dirty="0" smtClean="0"/>
              <a:t>38,30 –1</a:t>
            </a:r>
          </a:p>
          <a:p>
            <a:pPr eaLnBrk="0" hangingPunct="0"/>
            <a:r>
              <a:rPr lang="en-US" sz="1400" b="1" dirty="0" smtClean="0"/>
              <a:t>IV </a:t>
            </a:r>
            <a:r>
              <a:rPr lang="en-US" sz="1400" b="1" dirty="0"/>
              <a:t>– </a:t>
            </a:r>
            <a:r>
              <a:rPr lang="ru-RU" sz="1400" b="1" dirty="0" smtClean="0"/>
              <a:t>38,10-1</a:t>
            </a:r>
          </a:p>
          <a:p>
            <a:pPr eaLnBrk="0" hangingPunct="0"/>
            <a:r>
              <a:rPr lang="en-US" sz="1400" b="1" dirty="0" smtClean="0"/>
              <a:t>V </a:t>
            </a:r>
            <a:r>
              <a:rPr lang="en-US" sz="1400" b="1" dirty="0"/>
              <a:t>– </a:t>
            </a:r>
            <a:r>
              <a:rPr lang="ru-RU" sz="1400" b="1" dirty="0" smtClean="0"/>
              <a:t>38,00 – 3</a:t>
            </a:r>
          </a:p>
          <a:p>
            <a:pPr eaLnBrk="0" hangingPunct="0"/>
            <a:r>
              <a:rPr lang="en-US" sz="1400" b="1" dirty="0" smtClean="0"/>
              <a:t>VI –</a:t>
            </a:r>
            <a:r>
              <a:rPr lang="ru-RU" sz="1400" b="1" dirty="0" smtClean="0"/>
              <a:t> 37,80 –1</a:t>
            </a:r>
            <a:endParaRPr lang="ru-RU" sz="1400" b="1" dirty="0" smtClean="0">
              <a:solidFill>
                <a:srgbClr val="00CC00"/>
              </a:solidFill>
            </a:endParaRP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 – 37,70 - 2</a:t>
            </a:r>
          </a:p>
          <a:p>
            <a:pPr eaLnBrk="0" hangingPunct="0"/>
            <a:r>
              <a:rPr lang="en-US" sz="1400" b="1" dirty="0" smtClean="0"/>
              <a:t>VIII–</a:t>
            </a:r>
            <a:r>
              <a:rPr lang="ru-RU" sz="1400" b="1" dirty="0" smtClean="0"/>
              <a:t> 37,50 –2</a:t>
            </a:r>
          </a:p>
          <a:p>
            <a:pPr eaLnBrk="0" hangingPunct="0"/>
            <a:r>
              <a:rPr lang="en-US" sz="1400" b="1" dirty="0" smtClean="0"/>
              <a:t>IX –</a:t>
            </a:r>
            <a:r>
              <a:rPr lang="ru-RU" sz="1400" b="1" dirty="0" smtClean="0"/>
              <a:t> 37,30- 1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X –</a:t>
            </a:r>
            <a:r>
              <a:rPr lang="ru-RU" sz="1400" b="1" dirty="0" smtClean="0">
                <a:solidFill>
                  <a:srgbClr val="00CC00"/>
                </a:solidFill>
              </a:rPr>
              <a:t> 36,80 - 1(в РТ)</a:t>
            </a:r>
            <a:endParaRPr lang="ru-RU" sz="1400" b="1" dirty="0" smtClean="0"/>
          </a:p>
          <a:p>
            <a:pPr eaLnBrk="0" hangingPunct="0"/>
            <a:endParaRPr lang="ru-RU" sz="1400" b="1" dirty="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907704" y="928670"/>
            <a:ext cx="3143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Средняя цена </a:t>
            </a:r>
            <a:r>
              <a:rPr lang="ru-RU" sz="1600" b="1" dirty="0" smtClean="0"/>
              <a:t>– 37,84 руб</a:t>
            </a:r>
            <a:r>
              <a:rPr lang="ru-RU" sz="1600" b="1" dirty="0"/>
              <a:t>./литр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9184" y="0"/>
            <a:ext cx="377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ГБУ «Управление рационального использования ТЭР»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429396"/>
            <a:ext cx="9144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 Примечание: График подготовлен по материалам, представленным по телефону операторами автозаправочных станций</a:t>
            </a:r>
            <a:endParaRPr lang="ru-RU" sz="13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Уровни цен в ПФО:</a:t>
            </a:r>
            <a:endParaRPr lang="ru-RU" sz="1400" b="1" dirty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 rot="-5400000">
            <a:off x="-40127" y="2754715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/>
              <a:t>Стоимость 1 литра бензина  (руб</a:t>
            </a:r>
            <a:r>
              <a:rPr lang="ru-RU" sz="1200" dirty="0"/>
              <a:t>./</a:t>
            </a:r>
            <a:r>
              <a:rPr lang="ru-RU" sz="1200" dirty="0" smtClean="0"/>
              <a:t>литр)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286388"/>
            <a:ext cx="9286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200" dirty="0" smtClean="0"/>
              <a:t>За период с 08.09.2016 г.  по  14.09.2016 г. произошло понижение  розничной цены на автобензин  АИ-95 в  1-м регионе  ПФО:</a:t>
            </a:r>
          </a:p>
          <a:p>
            <a:pPr>
              <a:buFontTx/>
              <a:buChar char="-"/>
            </a:pPr>
            <a:r>
              <a:rPr lang="ru-RU" sz="1200" dirty="0" smtClean="0"/>
              <a:t>в республике Марий Эл на 20коп.</a:t>
            </a:r>
          </a:p>
          <a:p>
            <a:pPr>
              <a:buFontTx/>
              <a:buChar char="-"/>
            </a:pPr>
            <a:endParaRPr lang="ru-RU" sz="1200" dirty="0" smtClean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7715280"/>
          <a:ext cx="8858280" cy="434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96"/>
                <a:gridCol w="1285884"/>
              </a:tblGrid>
              <a:tr h="434815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                       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eaLnBrk="0" hangingPunct="0"/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 bwMode="white">
          <a:xfrm>
            <a:off x="8286776" y="12144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 bwMode="white">
          <a:xfrm>
            <a:off x="8286776" y="100010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 bwMode="white">
          <a:xfrm>
            <a:off x="7358082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 bwMode="white">
          <a:xfrm>
            <a:off x="6786578" y="164305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 bwMode="white">
          <a:xfrm>
            <a:off x="7929554" y="1124744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 bwMode="white">
          <a:xfrm>
            <a:off x="5286380" y="42860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 bwMode="white">
          <a:xfrm>
            <a:off x="6286512" y="1357298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 bwMode="white">
          <a:xfrm>
            <a:off x="3779912" y="141277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0" y="1000108"/>
            <a:ext cx="192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</a:rPr>
              <a:t>с 08.09.2016 г.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429388" y="1142984"/>
            <a:ext cx="6429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ru-RU" sz="1200" b="1" dirty="0" smtClean="0">
              <a:solidFill>
                <a:srgbClr val="FF0000"/>
              </a:solidFill>
            </a:endParaRPr>
          </a:p>
          <a:p>
            <a:pPr eaLnBrk="0" hangingPunct="0"/>
            <a:endParaRPr lang="ru-RU" sz="1200" b="1" dirty="0" smtClean="0">
              <a:solidFill>
                <a:srgbClr val="FF0000"/>
              </a:solidFill>
            </a:endParaRPr>
          </a:p>
          <a:p>
            <a:pPr eaLnBrk="0" hangingPunct="0"/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339752" y="1772816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-0,20</a:t>
            </a:r>
            <a:endParaRPr lang="ru-RU" sz="12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857364"/>
            <a:ext cx="1763713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/>
              <a:t>I –</a:t>
            </a:r>
            <a:r>
              <a:rPr lang="ru-RU" sz="1400" b="1" dirty="0" smtClean="0"/>
              <a:t> 36,40- 1</a:t>
            </a:r>
          </a:p>
          <a:p>
            <a:pPr eaLnBrk="0" hangingPunct="0"/>
            <a:r>
              <a:rPr lang="en-US" sz="1400" b="1" dirty="0" smtClean="0"/>
              <a:t>II – </a:t>
            </a:r>
            <a:r>
              <a:rPr lang="ru-RU" sz="1400" b="1" dirty="0" smtClean="0"/>
              <a:t>36,10 – 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III – </a:t>
            </a:r>
            <a:r>
              <a:rPr lang="ru-RU" sz="1400" b="1" dirty="0" smtClean="0"/>
              <a:t>36,00–1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IV –</a:t>
            </a:r>
            <a:r>
              <a:rPr lang="ru-RU" sz="1400" b="1" dirty="0" smtClean="0"/>
              <a:t> 35,80-1</a:t>
            </a:r>
          </a:p>
          <a:p>
            <a:pPr eaLnBrk="0" hangingPunct="0"/>
            <a:r>
              <a:rPr lang="en-US" sz="1400" b="1" dirty="0" smtClean="0"/>
              <a:t>V –</a:t>
            </a:r>
            <a:r>
              <a:rPr lang="ru-RU" sz="1400" b="1" dirty="0" smtClean="0"/>
              <a:t> 35,70 - 2</a:t>
            </a:r>
          </a:p>
          <a:p>
            <a:pPr eaLnBrk="0" hangingPunct="0"/>
            <a:r>
              <a:rPr lang="en-US" sz="1400" b="1" dirty="0" smtClean="0"/>
              <a:t>VI –</a:t>
            </a:r>
            <a:r>
              <a:rPr lang="ru-RU" sz="1400" b="1" dirty="0" smtClean="0"/>
              <a:t> 35,10- 1</a:t>
            </a:r>
          </a:p>
          <a:p>
            <a:pPr eaLnBrk="0" hangingPunct="0"/>
            <a:r>
              <a:rPr lang="en-US" sz="1400" b="1" dirty="0" smtClean="0"/>
              <a:t>VII –</a:t>
            </a:r>
            <a:r>
              <a:rPr lang="ru-RU" sz="1400" b="1" dirty="0" smtClean="0"/>
              <a:t> 34,50 - 1</a:t>
            </a:r>
          </a:p>
          <a:p>
            <a:pPr eaLnBrk="0" hangingPunct="0"/>
            <a:r>
              <a:rPr lang="en-US" sz="1400" b="1" dirty="0" smtClean="0"/>
              <a:t>VIII  –</a:t>
            </a:r>
            <a:r>
              <a:rPr lang="ru-RU" sz="1400" b="1" dirty="0" smtClean="0"/>
              <a:t> 34,20-3</a:t>
            </a:r>
          </a:p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Х</a:t>
            </a:r>
            <a:r>
              <a:rPr lang="en-US" sz="1400" b="1" dirty="0" smtClean="0"/>
              <a:t> –</a:t>
            </a:r>
            <a:r>
              <a:rPr lang="ru-RU" sz="1400" b="1" dirty="0" smtClean="0"/>
              <a:t> 34,00-2</a:t>
            </a:r>
          </a:p>
          <a:p>
            <a:pPr eaLnBrk="0" hangingPunct="0"/>
            <a:r>
              <a:rPr lang="ru-RU" sz="1400" b="1" dirty="0" smtClean="0">
                <a:solidFill>
                  <a:srgbClr val="00CC00"/>
                </a:solidFill>
              </a:rPr>
              <a:t>Х</a:t>
            </a:r>
            <a:r>
              <a:rPr lang="en-US" sz="1400" b="1" dirty="0" smtClean="0">
                <a:solidFill>
                  <a:srgbClr val="00CC00"/>
                </a:solidFill>
              </a:rPr>
              <a:t> –</a:t>
            </a:r>
            <a:r>
              <a:rPr lang="ru-RU" sz="1400" b="1" dirty="0" smtClean="0">
                <a:solidFill>
                  <a:srgbClr val="00CC00"/>
                </a:solidFill>
              </a:rPr>
              <a:t> 33,60 -1 (в РТ)</a:t>
            </a:r>
          </a:p>
          <a:p>
            <a:pPr eaLnBrk="0" hangingPunct="0"/>
            <a:endParaRPr lang="ru-RU" sz="1400" b="1" dirty="0" smtClean="0"/>
          </a:p>
          <a:p>
            <a:pPr eaLnBrk="0" hangingPunct="0"/>
            <a:endParaRPr lang="ru-RU" sz="1400" b="1" dirty="0" smtClean="0"/>
          </a:p>
          <a:p>
            <a:pPr eaLnBrk="0" hangingPunct="0"/>
            <a:endParaRPr lang="ru-RU" sz="1400" b="1" dirty="0" smtClean="0">
              <a:solidFill>
                <a:srgbClr val="00CC0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91680" y="188640"/>
          <a:ext cx="7166600" cy="552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28596" y="142852"/>
            <a:ext cx="849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b="1" dirty="0"/>
              <a:t>Максимальные розничные цены на дизельное </a:t>
            </a:r>
            <a:r>
              <a:rPr lang="ru-RU" sz="1600" b="1" dirty="0" smtClean="0"/>
              <a:t>топливо(лето) </a:t>
            </a:r>
            <a:endParaRPr lang="ru-RU" sz="1600" b="1" dirty="0"/>
          </a:p>
          <a:p>
            <a:pPr algn="ctr" eaLnBrk="0" hangingPunct="0"/>
            <a:r>
              <a:rPr lang="ru-RU" sz="1600" b="1" dirty="0"/>
              <a:t>по Приволжскому Федеральному округу </a:t>
            </a:r>
            <a:r>
              <a:rPr lang="ru-RU" sz="1600" b="1" dirty="0" smtClean="0"/>
              <a:t>на 14 сентября 2016 г.</a:t>
            </a:r>
            <a:endParaRPr lang="ru-RU" sz="1600" b="1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071670" y="642918"/>
            <a:ext cx="31506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34,94 руб</a:t>
            </a:r>
            <a:r>
              <a:rPr lang="ru-RU" sz="1600" b="1" dirty="0"/>
              <a:t>./литр</a:t>
            </a:r>
            <a:r>
              <a:rPr lang="ru-RU" sz="1800" b="1" dirty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69184" y="0"/>
            <a:ext cx="377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ГБУ «Управление рационального использования ТЭР»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14282" y="5429265"/>
            <a:ext cx="889320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За период с 08.09.2016 г.  по  14.09.2016 г. произошло понижение  розничной цены на дизельное топливо (лето)в  1-м регионе  ПФО:</a:t>
            </a:r>
          </a:p>
          <a:p>
            <a:pPr>
              <a:buFontTx/>
              <a:buChar char="-"/>
            </a:pPr>
            <a:r>
              <a:rPr lang="ru-RU" sz="1200" dirty="0" smtClean="0"/>
              <a:t>в республике Марий Эл на 80 коп.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300" dirty="0" smtClean="0"/>
              <a:t>Примечание: График подготовлен по материалам, представленным по телефону операторами автозаправочных станций </a:t>
            </a:r>
            <a:endParaRPr lang="ru-RU" sz="13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1500174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Уровни цен в ПФО:</a:t>
            </a:r>
            <a:endParaRPr lang="ru-RU" sz="1400" b="1" dirty="0"/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 rot="-5400000">
            <a:off x="174186" y="2826153"/>
            <a:ext cx="32147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/>
              <a:t>Стоимость 1 литра </a:t>
            </a:r>
            <a:r>
              <a:rPr lang="ru-RU" sz="1200" dirty="0" err="1" smtClean="0"/>
              <a:t>диз.топлива</a:t>
            </a:r>
            <a:r>
              <a:rPr lang="ru-RU" sz="1200" dirty="0" smtClean="0"/>
              <a:t>  (руб</a:t>
            </a:r>
            <a:r>
              <a:rPr lang="ru-RU" sz="1200" dirty="0"/>
              <a:t>./</a:t>
            </a:r>
            <a:r>
              <a:rPr lang="ru-RU" sz="1200" dirty="0" smtClean="0"/>
              <a:t>литр)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 bwMode="white">
          <a:xfrm>
            <a:off x="7380312" y="980728"/>
            <a:ext cx="742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142976" y="7143776"/>
          <a:ext cx="2101391" cy="28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301"/>
                <a:gridCol w="1851090"/>
              </a:tblGrid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 bwMode="white">
          <a:xfrm>
            <a:off x="4067944" y="1484784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43888" y="3198168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endParaRPr lang="ru-RU" b="1" dirty="0" smtClean="0"/>
          </a:p>
          <a:p>
            <a:pPr eaLnBrk="0" hangingPunct="0"/>
            <a:endParaRPr lang="ru-RU" b="1" dirty="0" smtClean="0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500430" y="1285860"/>
            <a:ext cx="914400" cy="50006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44" y="1000108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</a:rPr>
              <a:t>с 08.09.2016 г.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364088" y="1484784"/>
            <a:ext cx="571519" cy="27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dirty="0" smtClean="0"/>
              <a:t>35,10</a:t>
            </a:r>
            <a:endParaRPr lang="ru-RU" sz="1200" dirty="0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85720" y="5000636"/>
            <a:ext cx="571464" cy="27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4427984" y="1628800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551ACC"/>
                </a:solidFill>
              </a:rPr>
              <a:t>-0,80</a:t>
            </a:r>
            <a:endParaRPr lang="ru-RU" sz="12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700808"/>
            <a:ext cx="17636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/>
              <a:t>I – </a:t>
            </a:r>
            <a:r>
              <a:rPr lang="ru-RU" sz="1400" b="1" dirty="0" smtClean="0"/>
              <a:t>20,41–1</a:t>
            </a:r>
          </a:p>
          <a:p>
            <a:pPr eaLnBrk="0" hangingPunct="0"/>
            <a:r>
              <a:rPr lang="en-US" sz="1400" b="1" dirty="0" smtClean="0"/>
              <a:t>II</a:t>
            </a:r>
            <a:r>
              <a:rPr lang="ru-RU" sz="1400" b="1" dirty="0" smtClean="0"/>
              <a:t> – 19,20–1</a:t>
            </a:r>
          </a:p>
          <a:p>
            <a:pPr eaLnBrk="0" hangingPunct="0"/>
            <a:r>
              <a:rPr lang="en-US" sz="1400" b="1" dirty="0" smtClean="0"/>
              <a:t>III –</a:t>
            </a:r>
            <a:r>
              <a:rPr lang="ru-RU" sz="1400" b="1" dirty="0" smtClean="0"/>
              <a:t> 19,00-1</a:t>
            </a:r>
          </a:p>
          <a:p>
            <a:pPr eaLnBrk="0" hangingPunct="0"/>
            <a:r>
              <a:rPr lang="en-US" sz="1400" b="1" dirty="0" smtClean="0"/>
              <a:t>IV –</a:t>
            </a:r>
            <a:r>
              <a:rPr lang="ru-RU" sz="1400" b="1" dirty="0" smtClean="0"/>
              <a:t> 18,40 - 1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 –</a:t>
            </a:r>
            <a:r>
              <a:rPr lang="ru-RU" sz="1400" b="1" dirty="0" smtClean="0">
                <a:solidFill>
                  <a:srgbClr val="00CC00"/>
                </a:solidFill>
              </a:rPr>
              <a:t>18,00-3 (в РТ)</a:t>
            </a:r>
          </a:p>
          <a:p>
            <a:pPr eaLnBrk="0" hangingPunct="0"/>
            <a:r>
              <a:rPr lang="en-US" sz="1400" b="1" dirty="0" smtClean="0"/>
              <a:t>VI –</a:t>
            </a:r>
            <a:r>
              <a:rPr lang="ru-RU" sz="1400" b="1" dirty="0" smtClean="0"/>
              <a:t>17,90 -1</a:t>
            </a: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–17,60-1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–17,50 – 1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</a:t>
            </a:r>
            <a:r>
              <a:rPr lang="en-US" sz="1400" b="1" dirty="0" smtClean="0"/>
              <a:t>–</a:t>
            </a:r>
            <a:r>
              <a:rPr lang="ru-RU" sz="1400" b="1" dirty="0" smtClean="0"/>
              <a:t>16,50- 2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</a:t>
            </a:r>
            <a:r>
              <a:rPr lang="en-US" sz="1400" b="1" dirty="0" smtClean="0"/>
              <a:t>– </a:t>
            </a:r>
            <a:r>
              <a:rPr lang="ru-RU" sz="1400" b="1" dirty="0" smtClean="0"/>
              <a:t>16,10 – 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</a:t>
            </a:r>
            <a:r>
              <a:rPr lang="en-US" sz="1400" b="1" dirty="0" smtClean="0"/>
              <a:t>I– </a:t>
            </a:r>
            <a:r>
              <a:rPr lang="ru-RU" sz="1400" b="1" dirty="0" smtClean="0"/>
              <a:t>15,40 – 1</a:t>
            </a:r>
          </a:p>
          <a:p>
            <a:pPr eaLnBrk="0" hangingPunct="0"/>
            <a:endParaRPr lang="ru-RU" sz="1400" b="1" dirty="0" smtClean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91680" y="260648"/>
          <a:ext cx="7452320" cy="4394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500034" y="214290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800" b="1" dirty="0" smtClean="0"/>
              <a:t>Максимальные </a:t>
            </a:r>
            <a:r>
              <a:rPr lang="ru-RU" sz="1800" b="1" dirty="0"/>
              <a:t>розничные цены на </a:t>
            </a:r>
            <a:r>
              <a:rPr lang="ru-RU" sz="1800" b="1" dirty="0" smtClean="0"/>
              <a:t>сжиженный газ</a:t>
            </a:r>
            <a:endParaRPr lang="ru-RU" sz="1800" b="1" dirty="0"/>
          </a:p>
          <a:p>
            <a:pPr algn="ctr" eaLnBrk="0" hangingPunct="0"/>
            <a:r>
              <a:rPr lang="ru-RU" sz="1800" b="1" dirty="0"/>
              <a:t>по Приволжскому Федеральному округу </a:t>
            </a:r>
            <a:r>
              <a:rPr lang="ru-RU" sz="1800" b="1" dirty="0" smtClean="0"/>
              <a:t>на 14 сентября 2016 г.</a:t>
            </a:r>
            <a:endParaRPr lang="ru-RU" sz="1800" b="1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397124" y="857232"/>
            <a:ext cx="4389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17,75 руб</a:t>
            </a:r>
            <a:r>
              <a:rPr lang="ru-RU" sz="1600" b="1" dirty="0"/>
              <a:t>./литр</a:t>
            </a:r>
            <a:r>
              <a:rPr lang="ru-RU" sz="1800" b="1" dirty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69184" y="0"/>
            <a:ext cx="377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ГБУ «Управление рационального использования ТЭР»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6143644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 </a:t>
            </a:r>
          </a:p>
          <a:p>
            <a:r>
              <a:rPr lang="ru-RU" sz="1300" dirty="0" smtClean="0"/>
              <a:t>Примечание: График подготовлен по материалам, представленным по телефону операторами </a:t>
            </a:r>
            <a:r>
              <a:rPr lang="ru-RU" sz="1300" dirty="0" err="1" smtClean="0"/>
              <a:t>автогазозаправочных</a:t>
            </a:r>
            <a:r>
              <a:rPr lang="ru-RU" sz="1300" dirty="0" smtClean="0"/>
              <a:t> станций (АГЗС) </a:t>
            </a:r>
            <a:endParaRPr lang="ru-RU" sz="13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1412776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Уровни цен в ПФО:</a:t>
            </a:r>
            <a:endParaRPr lang="ru-RU" sz="1400" b="1" dirty="0"/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 rot="-5400000">
            <a:off x="174186" y="2826154"/>
            <a:ext cx="32147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/>
              <a:t>Стоимость 1 литра </a:t>
            </a:r>
            <a:r>
              <a:rPr lang="ru-RU" sz="1200" dirty="0" err="1" smtClean="0"/>
              <a:t>диз.топлива</a:t>
            </a:r>
            <a:r>
              <a:rPr lang="ru-RU" sz="1200" dirty="0" smtClean="0"/>
              <a:t>  (руб</a:t>
            </a:r>
            <a:r>
              <a:rPr lang="ru-RU" sz="1200" dirty="0"/>
              <a:t>./</a:t>
            </a:r>
            <a:r>
              <a:rPr lang="ru-RU" sz="1200" dirty="0" smtClean="0"/>
              <a:t>литр)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 bwMode="white">
          <a:xfrm>
            <a:off x="4000496" y="1000108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725144"/>
            <a:ext cx="92869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200" dirty="0" smtClean="0"/>
              <a:t> </a:t>
            </a:r>
          </a:p>
          <a:p>
            <a:r>
              <a:rPr lang="ru-RU" sz="1200" dirty="0" smtClean="0"/>
              <a:t>За период с 08.09.2016 г.  по  14.09.2016 г. произошло повышение  розничных  цен  на сжиженный газ в  5-ти  регионах ПФО:</a:t>
            </a:r>
          </a:p>
          <a:p>
            <a:pPr>
              <a:buFontTx/>
              <a:buChar char="-"/>
            </a:pPr>
            <a:r>
              <a:rPr lang="ru-RU" sz="1200" dirty="0" smtClean="0"/>
              <a:t>в Самарской области на 50 коп.;  - в Пензенской области на 30 коп.;</a:t>
            </a:r>
          </a:p>
          <a:p>
            <a:pPr>
              <a:buFontTx/>
              <a:buChar char="-"/>
            </a:pPr>
            <a:r>
              <a:rPr lang="ru-RU" sz="1200" dirty="0" smtClean="0"/>
              <a:t> в Оренбургской области на 70 коп.;  - в республике Мордовия на 2,80 руб.;</a:t>
            </a:r>
          </a:p>
          <a:p>
            <a:pPr>
              <a:buFontTx/>
              <a:buChar char="-"/>
            </a:pPr>
            <a:r>
              <a:rPr lang="ru-RU" sz="1200" dirty="0" smtClean="0"/>
              <a:t> в Саратовской области на 81 коп.</a:t>
            </a:r>
          </a:p>
          <a:p>
            <a:pPr>
              <a:buFontTx/>
              <a:buChar char="-"/>
            </a:pPr>
            <a:endParaRPr lang="ru-RU" sz="1200" dirty="0" smtClean="0"/>
          </a:p>
          <a:p>
            <a:pPr>
              <a:buFontTx/>
              <a:buChar char="-"/>
            </a:pPr>
            <a:r>
              <a:rPr lang="ru-RU" sz="1200" dirty="0" smtClean="0"/>
              <a:t> произошло понижение  розничных  цен  на сжиженный газ в  2-х  регионах ПФО:</a:t>
            </a:r>
          </a:p>
          <a:p>
            <a:pPr>
              <a:buFontTx/>
              <a:buChar char="-"/>
            </a:pPr>
            <a:r>
              <a:rPr lang="ru-RU" sz="1200" dirty="0" smtClean="0"/>
              <a:t> в Пермском крае на 60 коп.;  - в Удмуртской республике на 20 коп.</a:t>
            </a:r>
          </a:p>
          <a:p>
            <a:pPr>
              <a:buFontTx/>
              <a:buChar char="-"/>
            </a:pPr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</p:txBody>
      </p:sp>
      <p:sp>
        <p:nvSpPr>
          <p:cNvPr id="15" name="TextBox 14"/>
          <p:cNvSpPr txBox="1"/>
          <p:nvPr/>
        </p:nvSpPr>
        <p:spPr bwMode="white">
          <a:xfrm>
            <a:off x="8286776" y="135729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1000108"/>
            <a:ext cx="192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</a:rPr>
              <a:t>С 08.09.2016 г.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34" name="TextBox 33"/>
          <p:cNvSpPr txBox="1"/>
          <p:nvPr/>
        </p:nvSpPr>
        <p:spPr bwMode="white">
          <a:xfrm>
            <a:off x="7358082" y="1071546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7429520" y="1071546"/>
            <a:ext cx="571444" cy="27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1200" b="1" dirty="0" smtClean="0">
                <a:solidFill>
                  <a:srgbClr val="FF0000"/>
                </a:solidFill>
              </a:rPr>
              <a:t>+2,80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714488"/>
            <a:ext cx="176371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</a:t>
            </a:r>
            <a:r>
              <a:rPr lang="ru-RU" sz="1400" b="1" dirty="0"/>
              <a:t> </a:t>
            </a:r>
            <a:r>
              <a:rPr lang="ru-RU" sz="1400" b="1" dirty="0" smtClean="0"/>
              <a:t>14,80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13,40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III – </a:t>
            </a:r>
            <a:r>
              <a:rPr lang="ru-RU" sz="1400" b="1" dirty="0" smtClean="0"/>
              <a:t>13,00 – 2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IV– </a:t>
            </a:r>
            <a:r>
              <a:rPr lang="ru-RU" sz="1400" b="1" dirty="0" smtClean="0"/>
              <a:t>12,50 –</a:t>
            </a:r>
            <a:r>
              <a:rPr lang="en-US" sz="1400" b="1" dirty="0" smtClean="0"/>
              <a:t>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V </a:t>
            </a:r>
            <a:r>
              <a:rPr lang="en-US" sz="1400" b="1" dirty="0"/>
              <a:t>–</a:t>
            </a:r>
            <a:r>
              <a:rPr lang="ru-RU" sz="1400" b="1" dirty="0"/>
              <a:t> </a:t>
            </a:r>
            <a:r>
              <a:rPr lang="ru-RU" sz="1400" b="1" dirty="0" smtClean="0"/>
              <a:t>11,90-1 </a:t>
            </a:r>
            <a:endParaRPr lang="ru-RU" sz="14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</a:t>
            </a:r>
            <a:r>
              <a:rPr lang="ru-RU" sz="1400" b="1" dirty="0" smtClean="0">
                <a:solidFill>
                  <a:srgbClr val="00CC00"/>
                </a:solidFill>
              </a:rPr>
              <a:t>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11,50 – 3 (в РТ)</a:t>
            </a:r>
          </a:p>
          <a:p>
            <a:pPr eaLnBrk="0" hangingPunct="0"/>
            <a:r>
              <a:rPr lang="en-US" sz="1400" b="1" dirty="0" smtClean="0"/>
              <a:t>V II –</a:t>
            </a:r>
            <a:r>
              <a:rPr lang="ru-RU" sz="1400" b="1" dirty="0" smtClean="0"/>
              <a:t> 11,00-2 </a:t>
            </a:r>
            <a:endParaRPr lang="ru-RU" sz="1400" b="1" dirty="0" smtClean="0">
              <a:solidFill>
                <a:srgbClr val="00CC00"/>
              </a:solidFill>
            </a:endParaRPr>
          </a:p>
          <a:p>
            <a:pPr eaLnBrk="0" hangingPunct="0"/>
            <a:endParaRPr lang="ru-RU" sz="1400" b="1" dirty="0" smtClean="0"/>
          </a:p>
          <a:p>
            <a:pPr eaLnBrk="0" hangingPunct="0"/>
            <a:endParaRPr lang="ru-RU" sz="1400" b="1" dirty="0" smtClean="0">
              <a:solidFill>
                <a:srgbClr val="00CC0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91680" y="188640"/>
          <a:ext cx="7452320" cy="5669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28596" y="214290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</a:t>
            </a:r>
            <a:r>
              <a:rPr lang="ru-RU" sz="1800" b="1" dirty="0" smtClean="0"/>
              <a:t>сжатый газ</a:t>
            </a:r>
            <a:endParaRPr lang="ru-RU" sz="1800" b="1" dirty="0"/>
          </a:p>
          <a:p>
            <a:pPr algn="ctr" eaLnBrk="0" hangingPunct="0"/>
            <a:r>
              <a:rPr lang="ru-RU" sz="1800" b="1" dirty="0"/>
              <a:t>по Приволжскому Федеральному округу </a:t>
            </a:r>
            <a:r>
              <a:rPr lang="ru-RU" sz="1800" b="1" dirty="0" smtClean="0"/>
              <a:t>на 14 сентября 2016 г.</a:t>
            </a:r>
            <a:endParaRPr lang="ru-RU" sz="1800" b="1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8860" y="1071546"/>
            <a:ext cx="2816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12,22руб./м</a:t>
            </a:r>
            <a:r>
              <a:rPr lang="ru-RU" sz="1600" b="1" baseline="38000" dirty="0" smtClean="0"/>
              <a:t>3</a:t>
            </a:r>
            <a:r>
              <a:rPr lang="ru-RU" sz="1800" b="1" dirty="0" smtClean="0"/>
              <a:t> </a:t>
            </a:r>
            <a:endParaRPr lang="ru-RU" sz="1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369184" y="0"/>
            <a:ext cx="377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ГБУ «Управление рационального использования ТЭР»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42844" y="6357958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 Примечание: График подготовлен по материалам, представленным по телефону операторами автомобильных газонаполнительных компрессорных станций (АГНКС)</a:t>
            </a:r>
            <a:endParaRPr lang="ru-RU" sz="13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1357298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Уровни цен в ПФО:</a:t>
            </a:r>
            <a:endParaRPr lang="ru-RU" sz="1400" b="1" dirty="0"/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 rot="-5400000">
            <a:off x="245624" y="2826154"/>
            <a:ext cx="32147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/>
              <a:t>Стоимость 1 литра </a:t>
            </a:r>
            <a:r>
              <a:rPr lang="ru-RU" sz="1200" dirty="0" err="1" smtClean="0"/>
              <a:t>диз.топлива</a:t>
            </a:r>
            <a:r>
              <a:rPr lang="ru-RU" sz="1200" dirty="0" smtClean="0"/>
              <a:t>  (руб</a:t>
            </a:r>
            <a:r>
              <a:rPr lang="ru-RU" sz="1200" dirty="0"/>
              <a:t>./</a:t>
            </a:r>
            <a:r>
              <a:rPr lang="ru-RU" sz="1200" dirty="0" smtClean="0"/>
              <a:t>литр)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 bwMode="white">
          <a:xfrm>
            <a:off x="4000496" y="928670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 bwMode="white">
          <a:xfrm>
            <a:off x="7358082" y="928670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b="1" dirty="0" smtClean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929331"/>
            <a:ext cx="900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200" dirty="0" smtClean="0"/>
              <a:t>За период с 08.09.2016 г.  по  14.09.2016 г. изменений  розничных  цен  на сжатый газ  в   регионах ПФО  не происходило.</a:t>
            </a:r>
          </a:p>
          <a:p>
            <a:endParaRPr lang="ru-RU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857232"/>
            <a:ext cx="192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</a:rPr>
              <a:t>с 08.09.2016 г.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932040" y="1484784"/>
            <a:ext cx="5714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ru-RU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вая презентация">
  <a:themeElements>
    <a:clrScheme name="Новая презентац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Новая 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white">
        <a:noFill/>
      </a:spPr>
      <a:bodyPr wrap="none" rtlCol="0">
        <a:spAutoFit/>
      </a:bodyPr>
      <a:lstStyle>
        <a:defPPr>
          <a:defRPr sz="1400" b="1" dirty="0" smtClean="0">
            <a:solidFill>
              <a:srgbClr val="551ACC"/>
            </a:solidFill>
          </a:defRPr>
        </a:defPPr>
      </a:lstStyle>
    </a:txDef>
  </a:objectDefaults>
  <a:extraClrSchemeLst>
    <a:extraClrScheme>
      <a:clrScheme name="Новая презентац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овая презентация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Office\Шаблоны\Новая презентация.pot</Template>
  <TotalTime>39310</TotalTime>
  <Words>1085</Words>
  <Application>Microsoft Office PowerPoint</Application>
  <PresentationFormat>Экран (4:3)</PresentationFormat>
  <Paragraphs>235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Новая презентация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ТатГЭН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Юрист</dc:creator>
  <cp:lastModifiedBy>User</cp:lastModifiedBy>
  <cp:revision>5810</cp:revision>
  <cp:lastPrinted>2007-12-13T14:25:13Z</cp:lastPrinted>
  <dcterms:created xsi:type="dcterms:W3CDTF">2007-12-21T10:05:56Z</dcterms:created>
  <dcterms:modified xsi:type="dcterms:W3CDTF">2016-09-14T08:45:00Z</dcterms:modified>
</cp:coreProperties>
</file>