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tiff" ContentType="image/tiff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0"/>
  </p:notesMasterIdLst>
  <p:handoutMasterIdLst>
    <p:handoutMasterId r:id="rId41"/>
  </p:handoutMasterIdLst>
  <p:sldIdLst>
    <p:sldId id="628" r:id="rId2"/>
    <p:sldId id="719" r:id="rId3"/>
    <p:sldId id="720" r:id="rId4"/>
    <p:sldId id="721" r:id="rId5"/>
    <p:sldId id="722" r:id="rId6"/>
    <p:sldId id="699" r:id="rId7"/>
    <p:sldId id="700" r:id="rId8"/>
    <p:sldId id="701" r:id="rId9"/>
    <p:sldId id="702" r:id="rId10"/>
    <p:sldId id="703" r:id="rId11"/>
    <p:sldId id="704" r:id="rId12"/>
    <p:sldId id="705" r:id="rId13"/>
    <p:sldId id="706" r:id="rId14"/>
    <p:sldId id="707" r:id="rId15"/>
    <p:sldId id="708" r:id="rId16"/>
    <p:sldId id="709" r:id="rId17"/>
    <p:sldId id="620" r:id="rId18"/>
    <p:sldId id="621" r:id="rId19"/>
    <p:sldId id="649" r:id="rId20"/>
    <p:sldId id="654" r:id="rId21"/>
    <p:sldId id="717" r:id="rId22"/>
    <p:sldId id="718" r:id="rId23"/>
    <p:sldId id="657" r:id="rId24"/>
    <p:sldId id="637" r:id="rId25"/>
    <p:sldId id="665" r:id="rId26"/>
    <p:sldId id="684" r:id="rId27"/>
    <p:sldId id="685" r:id="rId28"/>
    <p:sldId id="686" r:id="rId29"/>
    <p:sldId id="687" r:id="rId30"/>
    <p:sldId id="688" r:id="rId31"/>
    <p:sldId id="689" r:id="rId32"/>
    <p:sldId id="725" r:id="rId33"/>
    <p:sldId id="585" r:id="rId34"/>
    <p:sldId id="586" r:id="rId35"/>
    <p:sldId id="727" r:id="rId36"/>
    <p:sldId id="726" r:id="rId37"/>
    <p:sldId id="723" r:id="rId38"/>
    <p:sldId id="724" r:id="rId39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FF99"/>
    <a:srgbClr val="CCECFF"/>
    <a:srgbClr val="FF99CC"/>
    <a:srgbClr val="FFCCFF"/>
    <a:srgbClr val="CCCCFF"/>
    <a:srgbClr val="3399FF"/>
    <a:srgbClr val="CC00FF"/>
    <a:srgbClr val="66FF66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216" autoAdjust="0"/>
    <p:restoredTop sz="97735" autoAdjust="0"/>
  </p:normalViewPr>
  <p:slideViewPr>
    <p:cSldViewPr>
      <p:cViewPr>
        <p:scale>
          <a:sx n="80" d="100"/>
          <a:sy n="80" d="100"/>
        </p:scale>
        <p:origin x="-39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158"/>
    </p:cViewPr>
  </p:sorterViewPr>
  <p:notesViewPr>
    <p:cSldViewPr>
      <p:cViewPr varScale="1">
        <p:scale>
          <a:sx n="79" d="100"/>
          <a:sy n="79" d="100"/>
        </p:scale>
        <p:origin x="-2070" y="-78"/>
      </p:cViewPr>
      <p:guideLst>
        <p:guide orient="horz" pos="3134"/>
        <p:guide pos="2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0"/>
      <c:rotY val="40"/>
      <c:perspective val="0"/>
    </c:view3D>
    <c:plotArea>
      <c:layout>
        <c:manualLayout>
          <c:layoutTarget val="inner"/>
          <c:xMode val="edge"/>
          <c:yMode val="edge"/>
          <c:x val="0.21666121321985488"/>
          <c:y val="0.37998557879879286"/>
          <c:w val="0.52386422492230622"/>
          <c:h val="0.27053274695285962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т.у.т</c:v>
                </c:pt>
              </c:strCache>
            </c:strRef>
          </c:tx>
          <c:spPr>
            <a:solidFill>
              <a:schemeClr val="accent1"/>
            </a:solidFill>
            <a:ln w="7386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gradFill rotWithShape="0">
                <a:gsLst>
                  <a:gs pos="0">
                    <a:srgbClr val="005CBF"/>
                  </a:gs>
                  <a:gs pos="25000">
                    <a:srgbClr val="0087E6"/>
                  </a:gs>
                  <a:gs pos="75000">
                    <a:srgbClr val="21D6E0"/>
                  </a:gs>
                  <a:gs pos="100000">
                    <a:srgbClr val="03D4A8"/>
                  </a:gs>
                </a:gsLst>
                <a:lin ang="2700000" scaled="1"/>
              </a:gradFill>
              <a:ln w="7386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4D0808"/>
                  </a:gs>
                  <a:gs pos="30000">
                    <a:srgbClr val="FF0300"/>
                  </a:gs>
                  <a:gs pos="55000">
                    <a:srgbClr val="FF7A00"/>
                  </a:gs>
                  <a:gs pos="100000">
                    <a:srgbClr val="FFF200"/>
                  </a:gs>
                </a:gsLst>
                <a:lin ang="2700000" scaled="1"/>
              </a:gradFill>
              <a:ln w="738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1666156317366095E-2"/>
                  <c:y val="0.2643724836944481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err="1" smtClean="0">
                        <a:latin typeface="Arial" pitchFamily="34" charset="0"/>
                        <a:cs typeface="Arial" pitchFamily="34" charset="0"/>
                      </a:rPr>
                      <a:t>Электро-энергия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 340,99</a:t>
                    </a:r>
                    <a:r>
                      <a:rPr lang="ru-RU" sz="1200" baseline="0" dirty="0" smtClean="0">
                        <a:latin typeface="Arial" pitchFamily="34" charset="0"/>
                        <a:cs typeface="Arial" pitchFamily="34" charset="0"/>
                      </a:rPr>
                      <a:t> </a:t>
                    </a:r>
                    <a:r>
                      <a:rPr lang="ru-RU" sz="1200" dirty="0" err="1" smtClean="0">
                        <a:latin typeface="Arial" pitchFamily="34" charset="0"/>
                        <a:cs typeface="Arial" pitchFamily="34" charset="0"/>
                      </a:rPr>
                      <a:t>т.у.т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.
27,7%</a:t>
                    </a:r>
                    <a:endParaRPr lang="ru-RU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-0.18333226889050644"/>
                  <c:y val="8.0771799810849504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err="1" smtClean="0">
                        <a:latin typeface="Arial" pitchFamily="34" charset="0"/>
                        <a:cs typeface="Arial" pitchFamily="34" charset="0"/>
                      </a:rPr>
                      <a:t>Теплоэнергия</a:t>
                    </a:r>
                    <a:r>
                      <a:rPr lang="ru-RU" sz="1200" b="1" dirty="0" smtClean="0">
                        <a:latin typeface="Arial" pitchFamily="34" charset="0"/>
                        <a:cs typeface="Arial" pitchFamily="34" charset="0"/>
                      </a:rPr>
                      <a:t>          </a:t>
                    </a:r>
                  </a:p>
                  <a:p>
                    <a:r>
                      <a:rPr lang="ru-RU" sz="1200" b="1" dirty="0" smtClean="0">
                        <a:latin typeface="Arial" pitchFamily="34" charset="0"/>
                        <a:cs typeface="Arial" pitchFamily="34" charset="0"/>
                      </a:rPr>
                      <a:t>   431,0  </a:t>
                    </a:r>
                    <a:r>
                      <a:rPr lang="ru-RU" sz="1200" b="1" dirty="0" err="1" smtClean="0">
                        <a:latin typeface="Arial" pitchFamily="34" charset="0"/>
                        <a:cs typeface="Arial" pitchFamily="34" charset="0"/>
                      </a:rPr>
                      <a:t>т.у.т</a:t>
                    </a:r>
                    <a:r>
                      <a:rPr lang="ru-RU" sz="1200" b="1" dirty="0" smtClean="0">
                        <a:latin typeface="Arial" pitchFamily="34" charset="0"/>
                        <a:cs typeface="Arial" pitchFamily="34" charset="0"/>
                      </a:rPr>
                      <a:t>.
35,0%</a:t>
                    </a:r>
                    <a:endParaRPr lang="ru-RU" sz="1200" b="1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1.7497690304879823E-4"/>
                  <c:y val="-0.19424336696237729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Arial" pitchFamily="34" charset="0"/>
                        <a:cs typeface="Arial" pitchFamily="34" charset="0"/>
                      </a:rPr>
                      <a:t>котельно-печное 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топливо</a:t>
                    </a:r>
                  </a:p>
                  <a:p>
                    <a:r>
                      <a:rPr lang="ru-RU" sz="1200" baseline="0" dirty="0" smtClean="0">
                        <a:latin typeface="Arial" pitchFamily="34" charset="0"/>
                        <a:cs typeface="Arial" pitchFamily="34" charset="0"/>
                      </a:rPr>
                      <a:t>425,92 </a:t>
                    </a:r>
                    <a:r>
                      <a:rPr lang="ru-RU" sz="1200" dirty="0" err="1" smtClean="0">
                        <a:latin typeface="Arial" pitchFamily="34" charset="0"/>
                        <a:cs typeface="Arial" pitchFamily="34" charset="0"/>
                      </a:rPr>
                      <a:t>т.у.т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.</a:t>
                    </a:r>
                    <a:r>
                      <a:rPr lang="ru-RU" sz="1200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34,6%</a:t>
                    </a:r>
                    <a:r>
                      <a:rPr lang="ru-RU" sz="1200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8.8395925487837965E-2"/>
                  <c:y val="-0.14592569232331054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моторное топливо </a:t>
                    </a:r>
                  </a:p>
                  <a:p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34,57 </a:t>
                    </a:r>
                    <a:r>
                      <a:rPr lang="ru-RU" sz="1200" dirty="0" err="1" smtClean="0">
                        <a:latin typeface="Arial" pitchFamily="34" charset="0"/>
                        <a:cs typeface="Arial" pitchFamily="34" charset="0"/>
                      </a:rPr>
                      <a:t>т.у.т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.
2,8%</a:t>
                    </a:r>
                    <a:endParaRPr lang="ru-RU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0.24139296689761044"/>
                  <c:y val="-9.8288912924545002E-2"/>
                </c:manualLayout>
              </c:layout>
              <c:dLblPos val="bestFit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bestFit"/>
            <c:showVal val="1"/>
            <c:showCat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электроэнергия</c:v>
                </c:pt>
                <c:pt idx="1">
                  <c:v>теплоэнергия</c:v>
                </c:pt>
                <c:pt idx="2">
                  <c:v>котельно-печное топливо</c:v>
                </c:pt>
                <c:pt idx="3">
                  <c:v>моторное топливо</c:v>
                </c:pt>
              </c:strCache>
            </c:strRef>
          </c:cat>
          <c:val>
            <c:numRef>
              <c:f>Sheet1!$B$2:$E$2</c:f>
              <c:numCache>
                <c:formatCode>0.0%</c:formatCode>
                <c:ptCount val="4"/>
                <c:pt idx="0">
                  <c:v>0.27700000000000002</c:v>
                </c:pt>
                <c:pt idx="1">
                  <c:v>0.35000000000000031</c:v>
                </c:pt>
                <c:pt idx="2" formatCode="0.00%">
                  <c:v>0.34600000000000136</c:v>
                </c:pt>
                <c:pt idx="3" formatCode="0.00%">
                  <c:v>2.8000000000000011E-2</c:v>
                </c:pt>
              </c:numCache>
            </c:numRef>
          </c:val>
        </c:ser>
        <c:dLbls>
          <c:showVal val="1"/>
          <c:showCatName val="1"/>
          <c:showPercent val="1"/>
        </c:dLbls>
      </c:pie3DChart>
      <c:spPr>
        <a:noFill/>
        <a:ln w="25399">
          <a:noFill/>
        </a:ln>
      </c:spPr>
    </c:plotArea>
    <c:plotVisOnly val="1"/>
    <c:dispBlanksAs val="zero"/>
  </c:chart>
  <c:spPr>
    <a:noFill/>
    <a:ln w="9524" cap="flat" cmpd="sng" algn="ctr">
      <a:noFill/>
      <a:prstDash val="solid"/>
      <a:miter lim="800000"/>
      <a:headEnd type="none" w="med" len="med"/>
      <a:tailEnd type="none" w="med" len="med"/>
    </a:ln>
  </c:spPr>
  <c:txPr>
    <a:bodyPr/>
    <a:lstStyle/>
    <a:p>
      <a:pPr>
        <a:defRPr sz="103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Y val="359"/>
      <c:perspective val="0"/>
    </c:view3D>
    <c:plotArea>
      <c:layout>
        <c:manualLayout>
          <c:layoutTarget val="inner"/>
          <c:xMode val="edge"/>
          <c:yMode val="edge"/>
          <c:x val="0.29648370790056117"/>
          <c:y val="0.36968332680087135"/>
          <c:w val="0.52317087894397962"/>
          <c:h val="0.3830156919286699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руб.</c:v>
                </c:pt>
              </c:strCache>
            </c:strRef>
          </c:tx>
          <c:spPr>
            <a:solidFill>
              <a:schemeClr val="accent1"/>
            </a:solidFill>
            <a:ln w="9936">
              <a:solidFill>
                <a:schemeClr val="tx1"/>
              </a:solidFill>
              <a:prstDash val="solid"/>
            </a:ln>
          </c:spPr>
          <c:explosion val="11"/>
          <c:dPt>
            <c:idx val="0"/>
            <c:spPr>
              <a:gradFill rotWithShape="0">
                <a:gsLst>
                  <a:gs pos="0">
                    <a:srgbClr val="005CBF"/>
                  </a:gs>
                  <a:gs pos="25000">
                    <a:srgbClr val="0087E6"/>
                  </a:gs>
                  <a:gs pos="75000">
                    <a:srgbClr val="21D6E0"/>
                  </a:gs>
                  <a:gs pos="100000">
                    <a:srgbClr val="03D4A8"/>
                  </a:gs>
                </a:gsLst>
                <a:lin ang="2700000" scaled="1"/>
              </a:gradFill>
              <a:ln w="9936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4D0808"/>
                  </a:gs>
                  <a:gs pos="30000">
                    <a:srgbClr val="FF0300"/>
                  </a:gs>
                  <a:gs pos="55000">
                    <a:srgbClr val="FF7A00"/>
                  </a:gs>
                  <a:gs pos="100000">
                    <a:srgbClr val="FFF200"/>
                  </a:gs>
                </a:gsLst>
                <a:lin ang="2700000" scaled="1"/>
              </a:gradFill>
              <a:ln w="993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6666331294269372E-2"/>
                  <c:y val="-0.4148916717993249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err="1" smtClean="0">
                        <a:latin typeface="Arial" pitchFamily="34" charset="0"/>
                        <a:cs typeface="Arial" pitchFamily="34" charset="0"/>
                      </a:rPr>
                      <a:t>Электро-энергия</a:t>
                    </a:r>
                    <a:r>
                      <a:rPr lang="ru-RU" sz="1200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11</a:t>
                    </a:r>
                    <a:r>
                      <a:rPr lang="ru-RU" sz="1200" baseline="0" dirty="0" smtClean="0">
                        <a:latin typeface="Arial" pitchFamily="34" charset="0"/>
                        <a:cs typeface="Arial" pitchFamily="34" charset="0"/>
                      </a:rPr>
                      <a:t> 644,7 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тыс.руб.</a:t>
                    </a:r>
                    <a:r>
                      <a:rPr lang="ru-RU" sz="1200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61,3%</a:t>
                    </a:r>
                    <a:endParaRPr lang="ru-RU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-9.0325045843948598E-2"/>
                  <c:y val="0.14222341400935076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err="1" smtClean="0">
                        <a:latin typeface="Arial" pitchFamily="34" charset="0"/>
                        <a:cs typeface="Arial" pitchFamily="34" charset="0"/>
                      </a:rPr>
                      <a:t>Теплоэнергия</a:t>
                    </a:r>
                    <a:r>
                      <a:rPr lang="ru-RU" sz="1200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4</a:t>
                    </a:r>
                    <a:r>
                      <a:rPr lang="ru-RU" sz="1200" baseline="0" dirty="0" smtClean="0">
                        <a:latin typeface="Arial" pitchFamily="34" charset="0"/>
                        <a:cs typeface="Arial" pitchFamily="34" charset="0"/>
                      </a:rPr>
                      <a:t> 392,29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 тыс.руб.</a:t>
                    </a:r>
                    <a:r>
                      <a:rPr lang="ru-RU" sz="1200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23,1%</a:t>
                    </a:r>
                    <a:endParaRPr lang="ru-RU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-0.13521318310983038"/>
                  <c:y val="-5.5775248778272245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Котельно-печное топливо</a:t>
                    </a:r>
                    <a:r>
                      <a:rPr lang="ru-RU" sz="1200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697,06</a:t>
                    </a:r>
                    <a:r>
                      <a:rPr lang="ru-RU" sz="1200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тыс.руб. </a:t>
                    </a:r>
                  </a:p>
                  <a:p>
                    <a:r>
                      <a:rPr lang="ru-RU" sz="1200" baseline="0" dirty="0" smtClean="0">
                        <a:latin typeface="Arial" pitchFamily="34" charset="0"/>
                        <a:cs typeface="Arial" pitchFamily="34" charset="0"/>
                      </a:rPr>
                      <a:t>3,7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%</a:t>
                    </a:r>
                    <a:endParaRPr lang="ru-RU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7.4386181024106421E-2"/>
                  <c:y val="-0.11058890226490101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Моторное </a:t>
                    </a:r>
                    <a:r>
                      <a:rPr lang="ru-RU" sz="1200" dirty="0">
                        <a:latin typeface="Arial" pitchFamily="34" charset="0"/>
                        <a:cs typeface="Arial" pitchFamily="34" charset="0"/>
                      </a:rPr>
                      <a:t>топливо
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2</a:t>
                    </a:r>
                    <a:r>
                      <a:rPr lang="ru-RU" sz="1200" baseline="0" dirty="0" smtClean="0">
                        <a:latin typeface="Arial" pitchFamily="34" charset="0"/>
                        <a:cs typeface="Arial" pitchFamily="34" charset="0"/>
                      </a:rPr>
                      <a:t> 260,65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 </a:t>
                    </a:r>
                    <a:r>
                      <a:rPr lang="ru-RU" sz="1200" baseline="0" dirty="0" smtClean="0">
                        <a:latin typeface="Arial" pitchFamily="34" charset="0"/>
                        <a:cs typeface="Arial" pitchFamily="34" charset="0"/>
                      </a:rPr>
                      <a:t>т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ыс.руб.</a:t>
                    </a:r>
                    <a:r>
                      <a:rPr lang="ru-RU" sz="1200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11,9</a:t>
                    </a:r>
                    <a:r>
                      <a:rPr lang="ru-RU" sz="1200" baseline="0" dirty="0" smtClean="0">
                        <a:latin typeface="Arial" pitchFamily="34" charset="0"/>
                        <a:cs typeface="Arial" pitchFamily="34" charset="0"/>
                      </a:rPr>
                      <a:t> 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%</a:t>
                    </a:r>
                    <a:endParaRPr lang="ru-RU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bestFit"/>
            <c:showVal val="1"/>
            <c:showCat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электроэнергия</c:v>
                </c:pt>
                <c:pt idx="1">
                  <c:v>теплоэнергия</c:v>
                </c:pt>
                <c:pt idx="2">
                  <c:v>котельно-печное топливо</c:v>
                </c:pt>
                <c:pt idx="3">
                  <c:v>моторное топливо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61.3</c:v>
                </c:pt>
                <c:pt idx="1">
                  <c:v>23.1</c:v>
                </c:pt>
                <c:pt idx="2">
                  <c:v>3.7</c:v>
                </c:pt>
                <c:pt idx="3">
                  <c:v>11.9</c:v>
                </c:pt>
              </c:numCache>
            </c:numRef>
          </c:val>
        </c:ser>
        <c:dLbls>
          <c:showVal val="1"/>
          <c:showCatName val="1"/>
        </c:dLbls>
      </c:pie3DChart>
      <c:spPr>
        <a:noFill/>
        <a:ln w="19872">
          <a:noFill/>
        </a:ln>
      </c:spPr>
    </c:plotArea>
    <c:plotVisOnly val="1"/>
    <c:dispBlanksAs val="zero"/>
  </c:chart>
  <c:spPr>
    <a:noFill/>
    <a:ln w="9525" cap="flat" cmpd="sng" algn="ctr">
      <a:noFill/>
      <a:prstDash val="solid"/>
      <a:miter lim="800000"/>
      <a:headEnd type="none" w="med" len="med"/>
      <a:tailEnd type="none" w="med" len="med"/>
    </a:ln>
  </c:spPr>
  <c:txPr>
    <a:bodyPr/>
    <a:lstStyle/>
    <a:p>
      <a:pPr>
        <a:defRPr sz="9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318241469816238"/>
          <c:y val="4.4024358809747033E-2"/>
          <c:w val="0.8962587620348208"/>
          <c:h val="0.68470273054192354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Общее несоответствие по качеству потребляемых и реализуемых моторных топлив</c:v>
                </c:pt>
              </c:strCache>
            </c:strRef>
          </c:tx>
          <c:spPr>
            <a:gradFill flip="none" rotWithShape="1">
              <a:gsLst>
                <a:gs pos="10000">
                  <a:srgbClr val="FFFF00"/>
                </a:gs>
                <a:gs pos="54000">
                  <a:srgbClr val="FF6600"/>
                </a:gs>
                <a:gs pos="100000">
                  <a:srgbClr val="FFFF00"/>
                </a:gs>
              </a:gsLst>
              <a:lin ang="3000000" scaled="0"/>
              <a:tileRect/>
            </a:gradFill>
            <a:ln w="19582">
              <a:noFill/>
              <a:prstDash val="solid"/>
            </a:ln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8159098908834951E-3"/>
                  <c:y val="0.10525943234213875"/>
                </c:manualLayout>
              </c:layout>
              <c:showVal val="1"/>
            </c:dLbl>
            <c:dLbl>
              <c:idx val="1"/>
              <c:layout>
                <c:manualLayout>
                  <c:x val="1.4079549454417669E-3"/>
                  <c:y val="9.5883143252764549E-2"/>
                </c:manualLayout>
              </c:layout>
              <c:showVal val="1"/>
            </c:dLbl>
            <c:dLbl>
              <c:idx val="2"/>
              <c:layout>
                <c:manualLayout>
                  <c:x val="-1.1086259412930972E-7"/>
                  <c:y val="7.2954650895389994E-2"/>
                </c:manualLayout>
              </c:layout>
              <c:showVal val="1"/>
            </c:dLbl>
            <c:dLbl>
              <c:idx val="3"/>
              <c:layout>
                <c:manualLayout>
                  <c:x val="-1.4079549454417669E-3"/>
                  <c:y val="6.7480200110258903E-2"/>
                </c:manualLayout>
              </c:layout>
              <c:showVal val="1"/>
            </c:dLbl>
            <c:dLbl>
              <c:idx val="4"/>
              <c:layout>
                <c:manualLayout>
                  <c:x val="2.8159098908834951E-3"/>
                  <c:y val="6.6831274916584082E-2"/>
                </c:manualLayout>
              </c:layout>
              <c:showVal val="1"/>
            </c:dLbl>
            <c:dLbl>
              <c:idx val="5"/>
              <c:layout>
                <c:manualLayout>
                  <c:x val="-1.4079549454417669E-3"/>
                  <c:y val="6.9305106075383413E-2"/>
                </c:manualLayout>
              </c:layout>
              <c:showVal val="1"/>
            </c:dLbl>
            <c:dLbl>
              <c:idx val="6"/>
              <c:layout>
                <c:manualLayout>
                  <c:x val="2.8159098908834951E-3"/>
                  <c:y val="6.4212560137164434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5.5172240688055277E-2"/>
                </c:manualLayout>
              </c:layout>
              <c:showVal val="1"/>
            </c:dLbl>
            <c:dLbl>
              <c:idx val="8"/>
              <c:layout>
                <c:manualLayout>
                  <c:x val="3.3355205599404311E-5"/>
                  <c:y val="6.130248965339584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-1.3888888888889577E-3"/>
                  <c:y val="5.925907333161492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layout>
                <c:manualLayout>
                  <c:x val="2.7777777777779895E-3"/>
                  <c:y val="5.1085408044495732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4,6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3,</a:t>
                    </a:r>
                    <a:r>
                      <a:rPr lang="ru-RU" smtClean="0"/>
                      <a:t>4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Sheet1!$B$1:$M$1</c:f>
              <c:strCache>
                <c:ptCount val="12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2013 г.</c:v>
                </c:pt>
                <c:pt idx="9">
                  <c:v>2014 г.</c:v>
                </c:pt>
                <c:pt idx="10">
                  <c:v>2015г.</c:v>
                </c:pt>
                <c:pt idx="11">
                  <c:v>2016г.</c:v>
                </c:pt>
              </c:strCache>
            </c:strRef>
          </c:cat>
          <c:val>
            <c:numRef>
              <c:f>Sheet1!$B$2:$M$2</c:f>
              <c:numCache>
                <c:formatCode>0.0%</c:formatCode>
                <c:ptCount val="12"/>
                <c:pt idx="0">
                  <c:v>0.22700000000000001</c:v>
                </c:pt>
                <c:pt idx="1">
                  <c:v>0.10620000000000002</c:v>
                </c:pt>
                <c:pt idx="2">
                  <c:v>4.5000000000000005E-2</c:v>
                </c:pt>
                <c:pt idx="3">
                  <c:v>3.2000000000000008E-2</c:v>
                </c:pt>
                <c:pt idx="4">
                  <c:v>3.2000000000000008E-2</c:v>
                </c:pt>
                <c:pt idx="5">
                  <c:v>3.6999999999999998E-2</c:v>
                </c:pt>
                <c:pt idx="6">
                  <c:v>3.500000000000001E-2</c:v>
                </c:pt>
                <c:pt idx="7">
                  <c:v>3.0000000000000002E-2</c:v>
                </c:pt>
                <c:pt idx="8">
                  <c:v>2.8000000000000001E-2</c:v>
                </c:pt>
                <c:pt idx="9">
                  <c:v>3.5999999999999997E-2</c:v>
                </c:pt>
                <c:pt idx="10">
                  <c:v>4.5999999999999999E-2</c:v>
                </c:pt>
                <c:pt idx="11">
                  <c:v>3.4000000000000002E-2</c:v>
                </c:pt>
              </c:numCache>
            </c:numRef>
          </c:val>
        </c:ser>
        <c:dLbls>
          <c:showVal val="1"/>
        </c:dLbls>
        <c:gapWidth val="80"/>
        <c:overlap val="-61"/>
        <c:axId val="107334656"/>
        <c:axId val="100864768"/>
      </c:barChart>
      <c:catAx>
        <c:axId val="107334656"/>
        <c:scaling>
          <c:orientation val="minMax"/>
        </c:scaling>
        <c:axPos val="b"/>
        <c:majorGridlines>
          <c:spPr>
            <a:ln w="4896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low"/>
        <c:spPr>
          <a:ln w="48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/>
            </a:pPr>
            <a:endParaRPr lang="ru-RU"/>
          </a:p>
        </c:txPr>
        <c:crossAx val="100864768"/>
        <c:crosses val="autoZero"/>
        <c:auto val="1"/>
        <c:lblAlgn val="ctr"/>
        <c:lblOffset val="100"/>
        <c:tickLblSkip val="1"/>
        <c:tickMarkSkip val="2"/>
      </c:catAx>
      <c:valAx>
        <c:axId val="100864768"/>
        <c:scaling>
          <c:orientation val="minMax"/>
        </c:scaling>
        <c:axPos val="l"/>
        <c:majorGridlines>
          <c:spPr>
            <a:ln w="4896">
              <a:solidFill>
                <a:schemeClr val="tx1"/>
              </a:solidFill>
              <a:prstDash val="solid"/>
            </a:ln>
          </c:spPr>
        </c:majorGridlines>
        <c:numFmt formatCode="0.0%" sourceLinked="1"/>
        <c:minorTickMark val="out"/>
        <c:tickLblPos val="nextTo"/>
        <c:spPr>
          <a:ln w="48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/>
            </a:pPr>
            <a:endParaRPr lang="ru-RU"/>
          </a:p>
        </c:txPr>
        <c:crossAx val="107334656"/>
        <c:crosses val="autoZero"/>
        <c:crossBetween val="between"/>
      </c:valAx>
      <c:spPr>
        <a:noFill/>
        <a:ln w="25400"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"/>
          <c:y val="0.81567419384009165"/>
          <c:w val="0.89999997760290817"/>
          <c:h val="0.13557287395345649"/>
        </c:manualLayout>
      </c:layout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465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50"/>
      <c:perspective val="0"/>
    </c:view3D>
    <c:plotArea>
      <c:layout>
        <c:manualLayout>
          <c:layoutTarget val="inner"/>
          <c:xMode val="edge"/>
          <c:yMode val="edge"/>
          <c:x val="5.5555555555555455E-2"/>
          <c:y val="0.15157024537839653"/>
          <c:w val="0.82377285651793564"/>
          <c:h val="0.57079486085560005"/>
        </c:manualLayout>
      </c:layout>
      <c:pie3DChart>
        <c:ser>
          <c:idx val="0"/>
          <c:order val="0"/>
          <c:tx>
            <c:strRef>
              <c:f>Sheet1!$A$2</c:f>
              <c:strCache>
                <c:ptCount val="1"/>
                <c:pt idx="0">
                  <c:v>показатели</c:v>
                </c:pt>
              </c:strCache>
            </c:strRef>
          </c:tx>
          <c:explosion val="5"/>
          <c:dPt>
            <c:idx val="0"/>
            <c:spPr>
              <a:solidFill>
                <a:srgbClr val="00FF99"/>
              </a:solidFill>
            </c:spPr>
          </c:dPt>
          <c:dPt>
            <c:idx val="1"/>
            <c:spPr>
              <a:solidFill>
                <a:srgbClr val="FF66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66FF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99CCFF"/>
              </a:solidFill>
            </c:spPr>
          </c:dPt>
          <c:dLbls>
            <c:dLbl>
              <c:idx val="0"/>
              <c:layout>
                <c:manualLayout>
                  <c:x val="8.0743328958880381E-2"/>
                  <c:y val="-0.1136112447094031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Наличие и ведение документации (проектная, эксплуатационная</a:t>
                    </a:r>
                    <a:r>
                      <a:rPr lang="ru-RU" dirty="0" smtClean="0"/>
                      <a:t>)</a:t>
                    </a:r>
                  </a:p>
                  <a:p>
                    <a:r>
                      <a:rPr lang="ru-RU" baseline="0" dirty="0" smtClean="0"/>
                      <a:t>14 (2,2%</a:t>
                    </a:r>
                    <a:r>
                      <a:rPr lang="ru-RU" dirty="0" smtClean="0"/>
                      <a:t>)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3.4126859142607165E-2"/>
                  <c:y val="2.122715521437970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 техническому состоянию технологического </a:t>
                    </a:r>
                    <a:r>
                      <a:rPr lang="ru-RU" dirty="0" smtClean="0"/>
                      <a:t>оборудования</a:t>
                    </a:r>
                  </a:p>
                  <a:p>
                    <a:r>
                      <a:rPr lang="ru-RU" b="1" dirty="0" smtClean="0"/>
                      <a:t>67</a:t>
                    </a:r>
                    <a:r>
                      <a:rPr lang="ru-RU" b="1" baseline="0" dirty="0" smtClean="0"/>
                      <a:t> </a:t>
                    </a:r>
                    <a:r>
                      <a:rPr lang="ru-RU" b="1" dirty="0" smtClean="0"/>
                      <a:t>(10,7%)</a:t>
                    </a:r>
                    <a:endParaRPr lang="ru-RU" b="1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8.1944444444444528E-2"/>
                  <c:y val="-0.4356867339890649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 </a:t>
                    </a:r>
                    <a:r>
                      <a:rPr lang="ru-RU" dirty="0"/>
                      <a:t>организации контроля качества </a:t>
                    </a:r>
                    <a:r>
                      <a:rPr lang="ru-RU" dirty="0" smtClean="0"/>
                      <a:t>нефтепродуктов</a:t>
                    </a:r>
                  </a:p>
                  <a:p>
                    <a:r>
                      <a:rPr lang="ru-RU" dirty="0" smtClean="0"/>
                      <a:t>518 (83,0%)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Val val="1"/>
            <c:showCatName val="1"/>
            <c:showPercent val="1"/>
          </c:dLbls>
          <c:cat>
            <c:strRef>
              <c:f>Sheet1!$B$1:$H$1</c:f>
              <c:strCache>
                <c:ptCount val="6"/>
                <c:pt idx="0">
                  <c:v>Наличие и ведение документации (проектная, эксплуатационная)</c:v>
                </c:pt>
                <c:pt idx="1">
                  <c:v>По техническому состоянию технологического оборудования</c:v>
                </c:pt>
                <c:pt idx="2">
                  <c:v>По состоянию электрооборудования и заземления</c:v>
                </c:pt>
                <c:pt idx="3">
                  <c:v>По состоянию территории объекта</c:v>
                </c:pt>
                <c:pt idx="4">
                  <c:v>По подготовке и обучению персонала</c:v>
                </c:pt>
                <c:pt idx="5">
                  <c:v>По организации контроля качества нефтепродуктов 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6"/>
                <c:pt idx="0">
                  <c:v>14</c:v>
                </c:pt>
                <c:pt idx="1">
                  <c:v>67</c:v>
                </c:pt>
                <c:pt idx="2">
                  <c:v>13</c:v>
                </c:pt>
                <c:pt idx="3">
                  <c:v>12</c:v>
                </c:pt>
                <c:pt idx="4">
                  <c:v>0</c:v>
                </c:pt>
                <c:pt idx="5">
                  <c:v>518</c:v>
                </c:pt>
              </c:numCache>
            </c:numRef>
          </c:val>
        </c:ser>
        <c:dLbls>
          <c:showVal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7A4B40-A37A-4AED-81D1-BB2B8746F032}" type="doc">
      <dgm:prSet loTypeId="urn:microsoft.com/office/officeart/2005/8/layout/process1" loCatId="process" qsTypeId="urn:microsoft.com/office/officeart/2005/8/quickstyle/simple1" qsCatId="simple" csTypeId="urn:microsoft.com/office/officeart/2005/8/colors/accent3_5" csCatId="accent3" phldr="1"/>
      <dgm:spPr/>
    </dgm:pt>
    <dgm:pt modelId="{72E87AE4-F460-485C-8226-32E356924D4C}">
      <dgm:prSet phldrT="[Текст]" custT="1"/>
      <dgm:spPr>
        <a:solidFill>
          <a:srgbClr val="C6F2FE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Количество проверенных дыхательных  клапанов</a:t>
          </a:r>
          <a:endParaRPr lang="ru-RU" sz="2400" b="1" dirty="0">
            <a:solidFill>
              <a:schemeClr val="tx1"/>
            </a:solidFill>
          </a:endParaRPr>
        </a:p>
      </dgm:t>
    </dgm:pt>
    <dgm:pt modelId="{194C7E0E-AE56-46AC-AC7E-60CB2E8C8EF9}" type="parTrans" cxnId="{AE999021-1E09-4F89-B332-232F517131FA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AFD95B0B-4C78-4BA2-990D-E80D2DBCDA5C}" type="sibTrans" cxnId="{AE999021-1E09-4F89-B332-232F517131FA}">
      <dgm:prSet custT="1"/>
      <dgm:spPr>
        <a:solidFill>
          <a:srgbClr val="7ABBC4"/>
        </a:solidFill>
      </dgm:spPr>
      <dgm:t>
        <a:bodyPr/>
        <a:lstStyle/>
        <a:p>
          <a:endParaRPr lang="ru-RU" sz="2400" b="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59D0671-D5C6-44EF-AE01-97E2F88E9ED0}">
      <dgm:prSet phldrT="[Текст]" custT="1"/>
      <dgm:spPr>
        <a:solidFill>
          <a:srgbClr val="C6F2FE"/>
        </a:solidFill>
      </dgm:spPr>
      <dgm:t>
        <a:bodyPr/>
        <a:lstStyle/>
        <a:p>
          <a:r>
            <a:rPr lang="ru-RU" sz="4800" b="1" dirty="0" smtClean="0">
              <a:solidFill>
                <a:schemeClr val="tx1"/>
              </a:solidFill>
            </a:rPr>
            <a:t>1213</a:t>
          </a:r>
          <a:endParaRPr lang="ru-RU" sz="4800" b="1" dirty="0">
            <a:solidFill>
              <a:schemeClr val="tx1"/>
            </a:solidFill>
          </a:endParaRPr>
        </a:p>
      </dgm:t>
    </dgm:pt>
    <dgm:pt modelId="{1F4E0A6A-B2E9-4D7A-982F-A12CE51273AF}" type="parTrans" cxnId="{FDBA36D6-82FF-4196-AC9A-EB5AB2D3699E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9CCBEC62-1F92-4083-8824-06F40CA0CA7B}" type="sibTrans" cxnId="{FDBA36D6-82FF-4196-AC9A-EB5AB2D3699E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A1199300-4B79-492A-B275-184D0974F08B}" type="pres">
      <dgm:prSet presAssocID="{4F7A4B40-A37A-4AED-81D1-BB2B8746F032}" presName="Name0" presStyleCnt="0">
        <dgm:presLayoutVars>
          <dgm:dir/>
          <dgm:resizeHandles val="exact"/>
        </dgm:presLayoutVars>
      </dgm:prSet>
      <dgm:spPr/>
    </dgm:pt>
    <dgm:pt modelId="{28C324E2-2EA8-4A6B-9847-D96F7649BF39}" type="pres">
      <dgm:prSet presAssocID="{72E87AE4-F460-485C-8226-32E356924D4C}" presName="node" presStyleLbl="node1" presStyleIdx="0" presStyleCnt="2" custScaleX="172718" custScaleY="65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451A3-7D0C-4109-8353-9473847D0811}" type="pres">
      <dgm:prSet presAssocID="{AFD95B0B-4C78-4BA2-990D-E80D2DBCDA5C}" presName="sibTrans" presStyleLbl="sibTrans2D1" presStyleIdx="0" presStyleCnt="1" custScaleX="153757" custLinFactNeighborX="6405" custLinFactNeighborY="675"/>
      <dgm:spPr/>
      <dgm:t>
        <a:bodyPr/>
        <a:lstStyle/>
        <a:p>
          <a:endParaRPr lang="ru-RU"/>
        </a:p>
      </dgm:t>
    </dgm:pt>
    <dgm:pt modelId="{16183D6E-68C1-49F7-9CE2-51E18E8AAA01}" type="pres">
      <dgm:prSet presAssocID="{AFD95B0B-4C78-4BA2-990D-E80D2DBCDA5C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D8578128-09BB-4F0C-9EB8-41AA984550F4}" type="pres">
      <dgm:prSet presAssocID="{159D0671-D5C6-44EF-AE01-97E2F88E9ED0}" presName="node" presStyleLbl="node1" presStyleIdx="1" presStyleCnt="2" custScaleY="65240" custLinFactNeighborX="425" custLinFactNeighborY="2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ABD514-F2AA-4D0A-9258-1EEA19154098}" type="presOf" srcId="{159D0671-D5C6-44EF-AE01-97E2F88E9ED0}" destId="{D8578128-09BB-4F0C-9EB8-41AA984550F4}" srcOrd="0" destOrd="0" presId="urn:microsoft.com/office/officeart/2005/8/layout/process1"/>
    <dgm:cxn modelId="{CF4BB758-B534-4A35-9240-B312900EDA25}" type="presOf" srcId="{AFD95B0B-4C78-4BA2-990D-E80D2DBCDA5C}" destId="{ED6451A3-7D0C-4109-8353-9473847D0811}" srcOrd="0" destOrd="0" presId="urn:microsoft.com/office/officeart/2005/8/layout/process1"/>
    <dgm:cxn modelId="{FDBA36D6-82FF-4196-AC9A-EB5AB2D3699E}" srcId="{4F7A4B40-A37A-4AED-81D1-BB2B8746F032}" destId="{159D0671-D5C6-44EF-AE01-97E2F88E9ED0}" srcOrd="1" destOrd="0" parTransId="{1F4E0A6A-B2E9-4D7A-982F-A12CE51273AF}" sibTransId="{9CCBEC62-1F92-4083-8824-06F40CA0CA7B}"/>
    <dgm:cxn modelId="{DF36BE0B-B993-45B6-9B30-20B0E57671F8}" type="presOf" srcId="{4F7A4B40-A37A-4AED-81D1-BB2B8746F032}" destId="{A1199300-4B79-492A-B275-184D0974F08B}" srcOrd="0" destOrd="0" presId="urn:microsoft.com/office/officeart/2005/8/layout/process1"/>
    <dgm:cxn modelId="{2B26DDFF-9F90-4002-95F3-EAEB6DD5BA7A}" type="presOf" srcId="{72E87AE4-F460-485C-8226-32E356924D4C}" destId="{28C324E2-2EA8-4A6B-9847-D96F7649BF39}" srcOrd="0" destOrd="0" presId="urn:microsoft.com/office/officeart/2005/8/layout/process1"/>
    <dgm:cxn modelId="{AE999021-1E09-4F89-B332-232F517131FA}" srcId="{4F7A4B40-A37A-4AED-81D1-BB2B8746F032}" destId="{72E87AE4-F460-485C-8226-32E356924D4C}" srcOrd="0" destOrd="0" parTransId="{194C7E0E-AE56-46AC-AC7E-60CB2E8C8EF9}" sibTransId="{AFD95B0B-4C78-4BA2-990D-E80D2DBCDA5C}"/>
    <dgm:cxn modelId="{BBFDB3F3-5893-4716-A4DE-168F4593153A}" type="presOf" srcId="{AFD95B0B-4C78-4BA2-990D-E80D2DBCDA5C}" destId="{16183D6E-68C1-49F7-9CE2-51E18E8AAA01}" srcOrd="1" destOrd="0" presId="urn:microsoft.com/office/officeart/2005/8/layout/process1"/>
    <dgm:cxn modelId="{98469BC6-FE21-4815-905C-7E17439F6AD7}" type="presParOf" srcId="{A1199300-4B79-492A-B275-184D0974F08B}" destId="{28C324E2-2EA8-4A6B-9847-D96F7649BF39}" srcOrd="0" destOrd="0" presId="urn:microsoft.com/office/officeart/2005/8/layout/process1"/>
    <dgm:cxn modelId="{8D37F3A5-4A2B-4722-A46F-61F4A8AA4A6B}" type="presParOf" srcId="{A1199300-4B79-492A-B275-184D0974F08B}" destId="{ED6451A3-7D0C-4109-8353-9473847D0811}" srcOrd="1" destOrd="0" presId="urn:microsoft.com/office/officeart/2005/8/layout/process1"/>
    <dgm:cxn modelId="{46108C99-1B02-41B1-9D66-D3DE294AE273}" type="presParOf" srcId="{ED6451A3-7D0C-4109-8353-9473847D0811}" destId="{16183D6E-68C1-49F7-9CE2-51E18E8AAA01}" srcOrd="0" destOrd="0" presId="urn:microsoft.com/office/officeart/2005/8/layout/process1"/>
    <dgm:cxn modelId="{AE1E5125-90D1-46FD-9C2C-DFA595CAF8AF}" type="presParOf" srcId="{A1199300-4B79-492A-B275-184D0974F08B}" destId="{D8578128-09BB-4F0C-9EB8-41AA984550F4}" srcOrd="2" destOrd="0" presId="urn:microsoft.com/office/officeart/2005/8/layout/process1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7A4B40-A37A-4AED-81D1-BB2B8746F032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72E87AE4-F460-485C-8226-32E356924D4C}">
      <dgm:prSet phldrT="[Текст]" custT="1"/>
      <dgm:spPr>
        <a:solidFill>
          <a:srgbClr val="C6F2FE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Количество неисправных</a:t>
          </a:r>
        </a:p>
        <a:p>
          <a:r>
            <a:rPr lang="ru-RU" sz="2400" b="1" dirty="0" smtClean="0">
              <a:solidFill>
                <a:schemeClr val="tx1"/>
              </a:solidFill>
            </a:rPr>
            <a:t>дыхательных клапанов</a:t>
          </a:r>
          <a:endParaRPr lang="ru-RU" sz="2400" b="1" dirty="0">
            <a:solidFill>
              <a:schemeClr val="tx1"/>
            </a:solidFill>
          </a:endParaRPr>
        </a:p>
      </dgm:t>
    </dgm:pt>
    <dgm:pt modelId="{194C7E0E-AE56-46AC-AC7E-60CB2E8C8EF9}" type="parTrans" cxnId="{AE999021-1E09-4F89-B332-232F517131FA}">
      <dgm:prSet/>
      <dgm:spPr/>
      <dgm:t>
        <a:bodyPr/>
        <a:lstStyle/>
        <a:p>
          <a:endParaRPr lang="ru-RU" sz="2400"/>
        </a:p>
      </dgm:t>
    </dgm:pt>
    <dgm:pt modelId="{AFD95B0B-4C78-4BA2-990D-E80D2DBCDA5C}" type="sibTrans" cxnId="{AE999021-1E09-4F89-B332-232F517131FA}">
      <dgm:prSet custT="1"/>
      <dgm:spPr>
        <a:solidFill>
          <a:srgbClr val="7ABBC4"/>
        </a:solidFill>
      </dgm:spPr>
      <dgm:t>
        <a:bodyPr/>
        <a:lstStyle/>
        <a:p>
          <a:endParaRPr lang="ru-RU" sz="2400"/>
        </a:p>
      </dgm:t>
    </dgm:pt>
    <dgm:pt modelId="{159D0671-D5C6-44EF-AE01-97E2F88E9ED0}">
      <dgm:prSet phldrT="[Текст]" custT="1"/>
      <dgm:spPr>
        <a:solidFill>
          <a:srgbClr val="C6F2FE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252</a:t>
          </a:r>
        </a:p>
        <a:p>
          <a:r>
            <a:rPr lang="ru-RU" sz="3200" b="1" dirty="0" smtClean="0">
              <a:solidFill>
                <a:schemeClr val="tx1"/>
              </a:solidFill>
            </a:rPr>
            <a:t>(20,77%)</a:t>
          </a:r>
          <a:endParaRPr lang="ru-RU" sz="3200" dirty="0">
            <a:solidFill>
              <a:schemeClr val="tx1"/>
            </a:solidFill>
          </a:endParaRPr>
        </a:p>
      </dgm:t>
    </dgm:pt>
    <dgm:pt modelId="{1F4E0A6A-B2E9-4D7A-982F-A12CE51273AF}" type="parTrans" cxnId="{FDBA36D6-82FF-4196-AC9A-EB5AB2D3699E}">
      <dgm:prSet/>
      <dgm:spPr/>
      <dgm:t>
        <a:bodyPr/>
        <a:lstStyle/>
        <a:p>
          <a:endParaRPr lang="ru-RU" sz="2400"/>
        </a:p>
      </dgm:t>
    </dgm:pt>
    <dgm:pt modelId="{9CCBEC62-1F92-4083-8824-06F40CA0CA7B}" type="sibTrans" cxnId="{FDBA36D6-82FF-4196-AC9A-EB5AB2D3699E}">
      <dgm:prSet/>
      <dgm:spPr/>
      <dgm:t>
        <a:bodyPr/>
        <a:lstStyle/>
        <a:p>
          <a:endParaRPr lang="ru-RU" sz="2400"/>
        </a:p>
      </dgm:t>
    </dgm:pt>
    <dgm:pt modelId="{A1199300-4B79-492A-B275-184D0974F08B}" type="pres">
      <dgm:prSet presAssocID="{4F7A4B40-A37A-4AED-81D1-BB2B8746F032}" presName="Name0" presStyleCnt="0">
        <dgm:presLayoutVars>
          <dgm:dir/>
          <dgm:resizeHandles val="exact"/>
        </dgm:presLayoutVars>
      </dgm:prSet>
      <dgm:spPr/>
    </dgm:pt>
    <dgm:pt modelId="{28C324E2-2EA8-4A6B-9847-D96F7649BF39}" type="pres">
      <dgm:prSet presAssocID="{72E87AE4-F460-485C-8226-32E356924D4C}" presName="node" presStyleLbl="node1" presStyleIdx="0" presStyleCnt="2" custScaleX="172718" custScaleY="65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451A3-7D0C-4109-8353-9473847D0811}" type="pres">
      <dgm:prSet presAssocID="{AFD95B0B-4C78-4BA2-990D-E80D2DBCDA5C}" presName="sibTrans" presStyleLbl="sibTrans2D1" presStyleIdx="0" presStyleCnt="1" custScaleX="153757"/>
      <dgm:spPr/>
      <dgm:t>
        <a:bodyPr/>
        <a:lstStyle/>
        <a:p>
          <a:endParaRPr lang="ru-RU"/>
        </a:p>
      </dgm:t>
    </dgm:pt>
    <dgm:pt modelId="{16183D6E-68C1-49F7-9CE2-51E18E8AAA01}" type="pres">
      <dgm:prSet presAssocID="{AFD95B0B-4C78-4BA2-990D-E80D2DBCDA5C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D8578128-09BB-4F0C-9EB8-41AA984550F4}" type="pres">
      <dgm:prSet presAssocID="{159D0671-D5C6-44EF-AE01-97E2F88E9ED0}" presName="node" presStyleLbl="node1" presStyleIdx="1" presStyleCnt="2" custScaleY="65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BA36D6-82FF-4196-AC9A-EB5AB2D3699E}" srcId="{4F7A4B40-A37A-4AED-81D1-BB2B8746F032}" destId="{159D0671-D5C6-44EF-AE01-97E2F88E9ED0}" srcOrd="1" destOrd="0" parTransId="{1F4E0A6A-B2E9-4D7A-982F-A12CE51273AF}" sibTransId="{9CCBEC62-1F92-4083-8824-06F40CA0CA7B}"/>
    <dgm:cxn modelId="{A07388F6-91F8-4A04-B8AE-4AD3F7E80DDE}" type="presOf" srcId="{159D0671-D5C6-44EF-AE01-97E2F88E9ED0}" destId="{D8578128-09BB-4F0C-9EB8-41AA984550F4}" srcOrd="0" destOrd="0" presId="urn:microsoft.com/office/officeart/2005/8/layout/process1"/>
    <dgm:cxn modelId="{AE999021-1E09-4F89-B332-232F517131FA}" srcId="{4F7A4B40-A37A-4AED-81D1-BB2B8746F032}" destId="{72E87AE4-F460-485C-8226-32E356924D4C}" srcOrd="0" destOrd="0" parTransId="{194C7E0E-AE56-46AC-AC7E-60CB2E8C8EF9}" sibTransId="{AFD95B0B-4C78-4BA2-990D-E80D2DBCDA5C}"/>
    <dgm:cxn modelId="{7485ED62-85E0-4771-903E-A1BA76B03847}" type="presOf" srcId="{AFD95B0B-4C78-4BA2-990D-E80D2DBCDA5C}" destId="{16183D6E-68C1-49F7-9CE2-51E18E8AAA01}" srcOrd="1" destOrd="0" presId="urn:microsoft.com/office/officeart/2005/8/layout/process1"/>
    <dgm:cxn modelId="{5CEAB8CB-E54E-4597-B04C-F4A1EB0AF4F0}" type="presOf" srcId="{4F7A4B40-A37A-4AED-81D1-BB2B8746F032}" destId="{A1199300-4B79-492A-B275-184D0974F08B}" srcOrd="0" destOrd="0" presId="urn:microsoft.com/office/officeart/2005/8/layout/process1"/>
    <dgm:cxn modelId="{13CFA4B2-63F3-4D04-A91A-F2A5A557001C}" type="presOf" srcId="{AFD95B0B-4C78-4BA2-990D-E80D2DBCDA5C}" destId="{ED6451A3-7D0C-4109-8353-9473847D0811}" srcOrd="0" destOrd="0" presId="urn:microsoft.com/office/officeart/2005/8/layout/process1"/>
    <dgm:cxn modelId="{6439CDBA-651F-494A-B4A5-847CCF988E02}" type="presOf" srcId="{72E87AE4-F460-485C-8226-32E356924D4C}" destId="{28C324E2-2EA8-4A6B-9847-D96F7649BF39}" srcOrd="0" destOrd="0" presId="urn:microsoft.com/office/officeart/2005/8/layout/process1"/>
    <dgm:cxn modelId="{34FBEF38-F0AA-46ED-B54E-4CE64E044216}" type="presParOf" srcId="{A1199300-4B79-492A-B275-184D0974F08B}" destId="{28C324E2-2EA8-4A6B-9847-D96F7649BF39}" srcOrd="0" destOrd="0" presId="urn:microsoft.com/office/officeart/2005/8/layout/process1"/>
    <dgm:cxn modelId="{76479876-2441-46E7-BC81-C75BB43BE15A}" type="presParOf" srcId="{A1199300-4B79-492A-B275-184D0974F08B}" destId="{ED6451A3-7D0C-4109-8353-9473847D0811}" srcOrd="1" destOrd="0" presId="urn:microsoft.com/office/officeart/2005/8/layout/process1"/>
    <dgm:cxn modelId="{D08B98B0-0B69-4D7C-8BD0-4478214ED8C3}" type="presParOf" srcId="{ED6451A3-7D0C-4109-8353-9473847D0811}" destId="{16183D6E-68C1-49F7-9CE2-51E18E8AAA01}" srcOrd="0" destOrd="0" presId="urn:microsoft.com/office/officeart/2005/8/layout/process1"/>
    <dgm:cxn modelId="{21050180-A6B2-46CA-9154-8510AFA45056}" type="presParOf" srcId="{A1199300-4B79-492A-B275-184D0974F08B}" destId="{D8578128-09BB-4F0C-9EB8-41AA984550F4}" srcOrd="2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DFDAE7-FF07-43BA-81A2-EE29E63D09B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982F75-352B-4A19-9419-6B74994067BB}">
      <dgm:prSet phldrT="[Текст]" custT="1"/>
      <dgm:spPr>
        <a:solidFill>
          <a:srgbClr val="C6F2FE"/>
        </a:solidFill>
      </dgm:spPr>
      <dgm:t>
        <a:bodyPr/>
        <a:lstStyle/>
        <a:p>
          <a:r>
            <a:rPr lang="ru-RU" sz="3200" b="1" dirty="0" smtClean="0">
              <a:solidFill>
                <a:sysClr val="windowText" lastClr="000000"/>
              </a:solidFill>
            </a:rPr>
            <a:t>Возможные потери</a:t>
          </a:r>
          <a:endParaRPr lang="ru-RU" sz="3200" b="1" dirty="0">
            <a:solidFill>
              <a:sysClr val="windowText" lastClr="000000"/>
            </a:solidFill>
          </a:endParaRPr>
        </a:p>
      </dgm:t>
    </dgm:pt>
    <dgm:pt modelId="{FB4488D5-0BB1-4629-AB81-0D9464ADCD0B}" type="parTrans" cxnId="{F42DFD69-1D70-43BF-8FF7-BA7AC9BA0C9C}">
      <dgm:prSet/>
      <dgm:spPr/>
      <dgm:t>
        <a:bodyPr/>
        <a:lstStyle/>
        <a:p>
          <a:endParaRPr lang="ru-RU" sz="2400"/>
        </a:p>
      </dgm:t>
    </dgm:pt>
    <dgm:pt modelId="{FEBBC930-02D2-402B-8B32-BFB5B04FF23F}" type="sibTrans" cxnId="{F42DFD69-1D70-43BF-8FF7-BA7AC9BA0C9C}">
      <dgm:prSet/>
      <dgm:spPr/>
      <dgm:t>
        <a:bodyPr/>
        <a:lstStyle/>
        <a:p>
          <a:endParaRPr lang="ru-RU" sz="2400"/>
        </a:p>
      </dgm:t>
    </dgm:pt>
    <dgm:pt modelId="{4EBEF846-5669-4D49-894D-F6683A843267}">
      <dgm:prSet phldrT="[Текст]" custT="1"/>
      <dgm:spPr>
        <a:solidFill>
          <a:srgbClr val="C6F2FE"/>
        </a:solidFill>
      </dgm:spPr>
      <dgm:t>
        <a:bodyPr/>
        <a:lstStyle/>
        <a:p>
          <a:r>
            <a:rPr lang="ru-RU" sz="2800" b="1" dirty="0" smtClean="0">
              <a:solidFill>
                <a:sysClr val="windowText" lastClr="000000"/>
              </a:solidFill>
            </a:rPr>
            <a:t>109,6 </a:t>
          </a:r>
          <a:r>
            <a:rPr lang="ru-RU" sz="2800" b="1" dirty="0" err="1" smtClean="0">
              <a:solidFill>
                <a:sysClr val="windowText" lastClr="000000"/>
              </a:solidFill>
            </a:rPr>
            <a:t>тн</a:t>
          </a:r>
          <a:r>
            <a:rPr lang="ru-RU" sz="2800" b="1" dirty="0" smtClean="0">
              <a:solidFill>
                <a:sysClr val="windowText" lastClr="000000"/>
              </a:solidFill>
            </a:rPr>
            <a:t>/год</a:t>
          </a:r>
          <a:endParaRPr lang="ru-RU" sz="2800" dirty="0">
            <a:solidFill>
              <a:sysClr val="windowText" lastClr="000000"/>
            </a:solidFill>
          </a:endParaRPr>
        </a:p>
      </dgm:t>
    </dgm:pt>
    <dgm:pt modelId="{56AB3A80-D655-40CC-A005-5207AF1D955A}" type="parTrans" cxnId="{1FB47002-1039-43F4-9F0A-57C8D099383E}">
      <dgm:prSet custT="1"/>
      <dgm:spPr>
        <a:ln>
          <a:solidFill>
            <a:srgbClr val="7ABBC4"/>
          </a:solidFill>
        </a:ln>
      </dgm:spPr>
      <dgm:t>
        <a:bodyPr/>
        <a:lstStyle/>
        <a:p>
          <a:endParaRPr lang="ru-RU" sz="700"/>
        </a:p>
      </dgm:t>
    </dgm:pt>
    <dgm:pt modelId="{3888E167-AC43-4854-B5F6-88B716EFF7C1}" type="sibTrans" cxnId="{1FB47002-1039-43F4-9F0A-57C8D099383E}">
      <dgm:prSet/>
      <dgm:spPr/>
      <dgm:t>
        <a:bodyPr/>
        <a:lstStyle/>
        <a:p>
          <a:endParaRPr lang="ru-RU" sz="2400"/>
        </a:p>
      </dgm:t>
    </dgm:pt>
    <dgm:pt modelId="{96902858-FBF1-4BB5-9A43-2EEFC5235FEF}">
      <dgm:prSet phldrT="[Текст]" custT="1"/>
      <dgm:spPr>
        <a:solidFill>
          <a:srgbClr val="C6F2FE"/>
        </a:solidFill>
      </dgm:spPr>
      <dgm:t>
        <a:bodyPr/>
        <a:lstStyle/>
        <a:p>
          <a:r>
            <a:rPr lang="ru-RU" sz="2800" b="1" dirty="0" smtClean="0">
              <a:solidFill>
                <a:sysClr val="windowText" lastClr="000000"/>
              </a:solidFill>
            </a:rPr>
            <a:t>4666,85 тыс.руб.</a:t>
          </a:r>
          <a:endParaRPr lang="ru-RU" sz="2800" dirty="0">
            <a:solidFill>
              <a:sysClr val="windowText" lastClr="000000"/>
            </a:solidFill>
          </a:endParaRPr>
        </a:p>
      </dgm:t>
    </dgm:pt>
    <dgm:pt modelId="{EA1792C0-7B97-4BE9-94B9-2F2779CD7C33}" type="parTrans" cxnId="{61562A17-D41E-4D80-802C-B73EC50E5A24}">
      <dgm:prSet custT="1"/>
      <dgm:spPr>
        <a:ln>
          <a:solidFill>
            <a:srgbClr val="7ABBC4"/>
          </a:solidFill>
        </a:ln>
      </dgm:spPr>
      <dgm:t>
        <a:bodyPr/>
        <a:lstStyle/>
        <a:p>
          <a:endParaRPr lang="ru-RU" sz="700"/>
        </a:p>
      </dgm:t>
    </dgm:pt>
    <dgm:pt modelId="{B37A5B7D-FC56-4623-9A88-A855E7E94FFD}" type="sibTrans" cxnId="{61562A17-D41E-4D80-802C-B73EC50E5A24}">
      <dgm:prSet/>
      <dgm:spPr/>
      <dgm:t>
        <a:bodyPr/>
        <a:lstStyle/>
        <a:p>
          <a:endParaRPr lang="ru-RU" sz="2400"/>
        </a:p>
      </dgm:t>
    </dgm:pt>
    <dgm:pt modelId="{67FA7B54-99AE-429F-A027-4619954DFB13}">
      <dgm:prSet phldrT="[Текст]" custT="1"/>
      <dgm:spPr>
        <a:solidFill>
          <a:srgbClr val="C6F2FE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161,73 </a:t>
          </a:r>
          <a:r>
            <a:rPr lang="ru-RU" sz="2800" b="1" dirty="0" err="1" smtClean="0">
              <a:solidFill>
                <a:schemeClr val="tx1"/>
              </a:solidFill>
            </a:rPr>
            <a:t>т.у.т</a:t>
          </a:r>
          <a:r>
            <a:rPr lang="ru-RU" sz="2800" b="1" dirty="0" smtClean="0">
              <a:solidFill>
                <a:schemeClr val="tx1"/>
              </a:solidFill>
            </a:rPr>
            <a:t>.</a:t>
          </a:r>
          <a:endParaRPr lang="ru-RU" sz="2800" dirty="0">
            <a:solidFill>
              <a:schemeClr val="tx1"/>
            </a:solidFill>
          </a:endParaRPr>
        </a:p>
      </dgm:t>
    </dgm:pt>
    <dgm:pt modelId="{B0D66FB8-278C-4678-851A-D90B635C57B5}" type="parTrans" cxnId="{2BCCE462-BF2C-4A1F-B03D-46E9E3EBBB2C}">
      <dgm:prSet custT="1"/>
      <dgm:spPr>
        <a:ln>
          <a:solidFill>
            <a:srgbClr val="7ABBC4"/>
          </a:solidFill>
        </a:ln>
      </dgm:spPr>
      <dgm:t>
        <a:bodyPr/>
        <a:lstStyle/>
        <a:p>
          <a:endParaRPr lang="ru-RU" sz="700"/>
        </a:p>
      </dgm:t>
    </dgm:pt>
    <dgm:pt modelId="{2DA6C93E-F739-4FEB-8BD9-4311C2903C36}" type="sibTrans" cxnId="{2BCCE462-BF2C-4A1F-B03D-46E9E3EBBB2C}">
      <dgm:prSet/>
      <dgm:spPr/>
      <dgm:t>
        <a:bodyPr/>
        <a:lstStyle/>
        <a:p>
          <a:endParaRPr lang="ru-RU" sz="2400"/>
        </a:p>
      </dgm:t>
    </dgm:pt>
    <dgm:pt modelId="{28AB60CF-790D-45EB-999C-03865B817448}" type="pres">
      <dgm:prSet presAssocID="{19DFDAE7-FF07-43BA-81A2-EE29E63D09B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AEE4F1-62D0-4B25-B395-2711D0ADEDEF}" type="pres">
      <dgm:prSet presAssocID="{2B982F75-352B-4A19-9419-6B74994067BB}" presName="root1" presStyleCnt="0"/>
      <dgm:spPr/>
      <dgm:t>
        <a:bodyPr/>
        <a:lstStyle/>
        <a:p>
          <a:endParaRPr lang="ru-RU"/>
        </a:p>
      </dgm:t>
    </dgm:pt>
    <dgm:pt modelId="{871E6478-F958-450F-8917-E423D4B7622D}" type="pres">
      <dgm:prSet presAssocID="{2B982F75-352B-4A19-9419-6B74994067BB}" presName="LevelOneTextNode" presStyleLbl="node0" presStyleIdx="0" presStyleCnt="1" custScaleX="469554" custScaleY="2674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3FE49F-89BA-4B34-8CEA-83CEED6590FB}" type="pres">
      <dgm:prSet presAssocID="{2B982F75-352B-4A19-9419-6B74994067BB}" presName="level2hierChild" presStyleCnt="0"/>
      <dgm:spPr/>
      <dgm:t>
        <a:bodyPr/>
        <a:lstStyle/>
        <a:p>
          <a:endParaRPr lang="ru-RU"/>
        </a:p>
      </dgm:t>
    </dgm:pt>
    <dgm:pt modelId="{25E19E15-6627-4447-916C-FB1F3613A5E3}" type="pres">
      <dgm:prSet presAssocID="{56AB3A80-D655-40CC-A005-5207AF1D955A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B4C9C572-5BF2-4B62-BE50-69FE82CAF68F}" type="pres">
      <dgm:prSet presAssocID="{56AB3A80-D655-40CC-A005-5207AF1D955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1EAF4FBB-BE5F-4855-BCBB-DE85A043B383}" type="pres">
      <dgm:prSet presAssocID="{4EBEF846-5669-4D49-894D-F6683A843267}" presName="root2" presStyleCnt="0"/>
      <dgm:spPr/>
      <dgm:t>
        <a:bodyPr/>
        <a:lstStyle/>
        <a:p>
          <a:endParaRPr lang="ru-RU"/>
        </a:p>
      </dgm:t>
    </dgm:pt>
    <dgm:pt modelId="{732DA110-83B5-4E2C-9858-440F28FC024F}" type="pres">
      <dgm:prSet presAssocID="{4EBEF846-5669-4D49-894D-F6683A843267}" presName="LevelTwoTextNode" presStyleLbl="node2" presStyleIdx="0" presStyleCnt="3" custScaleX="3051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A0018C-E835-462E-A570-7C113FD61F78}" type="pres">
      <dgm:prSet presAssocID="{4EBEF846-5669-4D49-894D-F6683A843267}" presName="level3hierChild" presStyleCnt="0"/>
      <dgm:spPr/>
      <dgm:t>
        <a:bodyPr/>
        <a:lstStyle/>
        <a:p>
          <a:endParaRPr lang="ru-RU"/>
        </a:p>
      </dgm:t>
    </dgm:pt>
    <dgm:pt modelId="{B946CB78-20C9-4078-993C-93CD2D43E04F}" type="pres">
      <dgm:prSet presAssocID="{B0D66FB8-278C-4678-851A-D90B635C57B5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49499FC1-A013-4456-B3C5-12B65F00D286}" type="pres">
      <dgm:prSet presAssocID="{B0D66FB8-278C-4678-851A-D90B635C57B5}" presName="connTx" presStyleLbl="parChTrans1D2" presStyleIdx="1" presStyleCnt="3"/>
      <dgm:spPr/>
      <dgm:t>
        <a:bodyPr/>
        <a:lstStyle/>
        <a:p>
          <a:endParaRPr lang="ru-RU"/>
        </a:p>
      </dgm:t>
    </dgm:pt>
    <dgm:pt modelId="{9A2BD07F-2461-4C7D-891A-77C979A9A99B}" type="pres">
      <dgm:prSet presAssocID="{67FA7B54-99AE-429F-A027-4619954DFB13}" presName="root2" presStyleCnt="0"/>
      <dgm:spPr/>
      <dgm:t>
        <a:bodyPr/>
        <a:lstStyle/>
        <a:p>
          <a:endParaRPr lang="ru-RU"/>
        </a:p>
      </dgm:t>
    </dgm:pt>
    <dgm:pt modelId="{3FFBB43E-FC4C-4DDA-AA3E-F01BB3179B3F}" type="pres">
      <dgm:prSet presAssocID="{67FA7B54-99AE-429F-A027-4619954DFB13}" presName="LevelTwoTextNode" presStyleLbl="node2" presStyleIdx="1" presStyleCnt="3" custScaleX="3051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6A1668-7E73-46C7-991B-B151E8323EAA}" type="pres">
      <dgm:prSet presAssocID="{67FA7B54-99AE-429F-A027-4619954DFB13}" presName="level3hierChild" presStyleCnt="0"/>
      <dgm:spPr/>
      <dgm:t>
        <a:bodyPr/>
        <a:lstStyle/>
        <a:p>
          <a:endParaRPr lang="ru-RU"/>
        </a:p>
      </dgm:t>
    </dgm:pt>
    <dgm:pt modelId="{1E465447-CBC2-4418-B332-01F8190CB94C}" type="pres">
      <dgm:prSet presAssocID="{EA1792C0-7B97-4BE9-94B9-2F2779CD7C33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00920169-E6C6-4BBE-9798-04B1233E4F24}" type="pres">
      <dgm:prSet presAssocID="{EA1792C0-7B97-4BE9-94B9-2F2779CD7C33}" presName="connTx" presStyleLbl="parChTrans1D2" presStyleIdx="2" presStyleCnt="3"/>
      <dgm:spPr/>
      <dgm:t>
        <a:bodyPr/>
        <a:lstStyle/>
        <a:p>
          <a:endParaRPr lang="ru-RU"/>
        </a:p>
      </dgm:t>
    </dgm:pt>
    <dgm:pt modelId="{2D8B96E0-DA62-47C2-9F7B-0C44DF339713}" type="pres">
      <dgm:prSet presAssocID="{96902858-FBF1-4BB5-9A43-2EEFC5235FEF}" presName="root2" presStyleCnt="0"/>
      <dgm:spPr/>
      <dgm:t>
        <a:bodyPr/>
        <a:lstStyle/>
        <a:p>
          <a:endParaRPr lang="ru-RU"/>
        </a:p>
      </dgm:t>
    </dgm:pt>
    <dgm:pt modelId="{CF61170C-461E-414C-AC44-98ED73EE7AF7}" type="pres">
      <dgm:prSet presAssocID="{96902858-FBF1-4BB5-9A43-2EEFC5235FEF}" presName="LevelTwoTextNode" presStyleLbl="node2" presStyleIdx="2" presStyleCnt="3" custScaleX="3051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A88968-E801-489C-9692-6DCE1F13E818}" type="pres">
      <dgm:prSet presAssocID="{96902858-FBF1-4BB5-9A43-2EEFC5235FEF}" presName="level3hierChild" presStyleCnt="0"/>
      <dgm:spPr/>
      <dgm:t>
        <a:bodyPr/>
        <a:lstStyle/>
        <a:p>
          <a:endParaRPr lang="ru-RU"/>
        </a:p>
      </dgm:t>
    </dgm:pt>
  </dgm:ptLst>
  <dgm:cxnLst>
    <dgm:cxn modelId="{09B299FD-3C9B-4142-8BBC-E37617AA3834}" type="presOf" srcId="{EA1792C0-7B97-4BE9-94B9-2F2779CD7C33}" destId="{00920169-E6C6-4BBE-9798-04B1233E4F24}" srcOrd="1" destOrd="0" presId="urn:microsoft.com/office/officeart/2005/8/layout/hierarchy2"/>
    <dgm:cxn modelId="{F42DFD69-1D70-43BF-8FF7-BA7AC9BA0C9C}" srcId="{19DFDAE7-FF07-43BA-81A2-EE29E63D09BD}" destId="{2B982F75-352B-4A19-9419-6B74994067BB}" srcOrd="0" destOrd="0" parTransId="{FB4488D5-0BB1-4629-AB81-0D9464ADCD0B}" sibTransId="{FEBBC930-02D2-402B-8B32-BFB5B04FF23F}"/>
    <dgm:cxn modelId="{90A35A6A-54E1-4BA2-91B8-063FA5ED730C}" type="presOf" srcId="{B0D66FB8-278C-4678-851A-D90B635C57B5}" destId="{49499FC1-A013-4456-B3C5-12B65F00D286}" srcOrd="1" destOrd="0" presId="urn:microsoft.com/office/officeart/2005/8/layout/hierarchy2"/>
    <dgm:cxn modelId="{5D4E7A7B-FB3E-4DF4-A427-80525D69249D}" type="presOf" srcId="{4EBEF846-5669-4D49-894D-F6683A843267}" destId="{732DA110-83B5-4E2C-9858-440F28FC024F}" srcOrd="0" destOrd="0" presId="urn:microsoft.com/office/officeart/2005/8/layout/hierarchy2"/>
    <dgm:cxn modelId="{2BCCE462-BF2C-4A1F-B03D-46E9E3EBBB2C}" srcId="{2B982F75-352B-4A19-9419-6B74994067BB}" destId="{67FA7B54-99AE-429F-A027-4619954DFB13}" srcOrd="1" destOrd="0" parTransId="{B0D66FB8-278C-4678-851A-D90B635C57B5}" sibTransId="{2DA6C93E-F739-4FEB-8BD9-4311C2903C36}"/>
    <dgm:cxn modelId="{B122BE7C-E4DC-403D-B90C-16E1050EAF96}" type="presOf" srcId="{67FA7B54-99AE-429F-A027-4619954DFB13}" destId="{3FFBB43E-FC4C-4DDA-AA3E-F01BB3179B3F}" srcOrd="0" destOrd="0" presId="urn:microsoft.com/office/officeart/2005/8/layout/hierarchy2"/>
    <dgm:cxn modelId="{C7277FE6-984A-4E0C-A92F-C364604E5615}" type="presOf" srcId="{56AB3A80-D655-40CC-A005-5207AF1D955A}" destId="{25E19E15-6627-4447-916C-FB1F3613A5E3}" srcOrd="0" destOrd="0" presId="urn:microsoft.com/office/officeart/2005/8/layout/hierarchy2"/>
    <dgm:cxn modelId="{61562A17-D41E-4D80-802C-B73EC50E5A24}" srcId="{2B982F75-352B-4A19-9419-6B74994067BB}" destId="{96902858-FBF1-4BB5-9A43-2EEFC5235FEF}" srcOrd="2" destOrd="0" parTransId="{EA1792C0-7B97-4BE9-94B9-2F2779CD7C33}" sibTransId="{B37A5B7D-FC56-4623-9A88-A855E7E94FFD}"/>
    <dgm:cxn modelId="{200ABC6E-B91C-41AA-9E70-8FA5533350C7}" type="presOf" srcId="{19DFDAE7-FF07-43BA-81A2-EE29E63D09BD}" destId="{28AB60CF-790D-45EB-999C-03865B817448}" srcOrd="0" destOrd="0" presId="urn:microsoft.com/office/officeart/2005/8/layout/hierarchy2"/>
    <dgm:cxn modelId="{CF9D00EC-C80D-4062-9FEB-5B27CD309955}" type="presOf" srcId="{B0D66FB8-278C-4678-851A-D90B635C57B5}" destId="{B946CB78-20C9-4078-993C-93CD2D43E04F}" srcOrd="0" destOrd="0" presId="urn:microsoft.com/office/officeart/2005/8/layout/hierarchy2"/>
    <dgm:cxn modelId="{1FB47002-1039-43F4-9F0A-57C8D099383E}" srcId="{2B982F75-352B-4A19-9419-6B74994067BB}" destId="{4EBEF846-5669-4D49-894D-F6683A843267}" srcOrd="0" destOrd="0" parTransId="{56AB3A80-D655-40CC-A005-5207AF1D955A}" sibTransId="{3888E167-AC43-4854-B5F6-88B716EFF7C1}"/>
    <dgm:cxn modelId="{8BDF6856-0E50-40E4-908F-3007AD15095A}" type="presOf" srcId="{96902858-FBF1-4BB5-9A43-2EEFC5235FEF}" destId="{CF61170C-461E-414C-AC44-98ED73EE7AF7}" srcOrd="0" destOrd="0" presId="urn:microsoft.com/office/officeart/2005/8/layout/hierarchy2"/>
    <dgm:cxn modelId="{7145C412-AB7D-4B28-86E5-F40F0F0BB361}" type="presOf" srcId="{EA1792C0-7B97-4BE9-94B9-2F2779CD7C33}" destId="{1E465447-CBC2-4418-B332-01F8190CB94C}" srcOrd="0" destOrd="0" presId="urn:microsoft.com/office/officeart/2005/8/layout/hierarchy2"/>
    <dgm:cxn modelId="{39D4D6FB-2DAD-48EB-8B70-34CF655DF4A3}" type="presOf" srcId="{56AB3A80-D655-40CC-A005-5207AF1D955A}" destId="{B4C9C572-5BF2-4B62-BE50-69FE82CAF68F}" srcOrd="1" destOrd="0" presId="urn:microsoft.com/office/officeart/2005/8/layout/hierarchy2"/>
    <dgm:cxn modelId="{A9599B7F-DE5D-4635-9A9E-EB8680E65778}" type="presOf" srcId="{2B982F75-352B-4A19-9419-6B74994067BB}" destId="{871E6478-F958-450F-8917-E423D4B7622D}" srcOrd="0" destOrd="0" presId="urn:microsoft.com/office/officeart/2005/8/layout/hierarchy2"/>
    <dgm:cxn modelId="{CD66F5AD-C521-4638-ACC3-13668192F755}" type="presParOf" srcId="{28AB60CF-790D-45EB-999C-03865B817448}" destId="{4AAEE4F1-62D0-4B25-B395-2711D0ADEDEF}" srcOrd="0" destOrd="0" presId="urn:microsoft.com/office/officeart/2005/8/layout/hierarchy2"/>
    <dgm:cxn modelId="{AB8DA3D5-A392-4AD6-9FF9-F5233EC91913}" type="presParOf" srcId="{4AAEE4F1-62D0-4B25-B395-2711D0ADEDEF}" destId="{871E6478-F958-450F-8917-E423D4B7622D}" srcOrd="0" destOrd="0" presId="urn:microsoft.com/office/officeart/2005/8/layout/hierarchy2"/>
    <dgm:cxn modelId="{6CBEE225-1834-4CF6-B7ED-1C70D174F5A0}" type="presParOf" srcId="{4AAEE4F1-62D0-4B25-B395-2711D0ADEDEF}" destId="{723FE49F-89BA-4B34-8CEA-83CEED6590FB}" srcOrd="1" destOrd="0" presId="urn:microsoft.com/office/officeart/2005/8/layout/hierarchy2"/>
    <dgm:cxn modelId="{FE4C00EF-2B61-4951-9497-BEF45CBBEA7E}" type="presParOf" srcId="{723FE49F-89BA-4B34-8CEA-83CEED6590FB}" destId="{25E19E15-6627-4447-916C-FB1F3613A5E3}" srcOrd="0" destOrd="0" presId="urn:microsoft.com/office/officeart/2005/8/layout/hierarchy2"/>
    <dgm:cxn modelId="{A01187F3-D8C6-4C80-A131-D9AEE25C483C}" type="presParOf" srcId="{25E19E15-6627-4447-916C-FB1F3613A5E3}" destId="{B4C9C572-5BF2-4B62-BE50-69FE82CAF68F}" srcOrd="0" destOrd="0" presId="urn:microsoft.com/office/officeart/2005/8/layout/hierarchy2"/>
    <dgm:cxn modelId="{B39627AD-14C5-4446-927B-B4593F25AC9A}" type="presParOf" srcId="{723FE49F-89BA-4B34-8CEA-83CEED6590FB}" destId="{1EAF4FBB-BE5F-4855-BCBB-DE85A043B383}" srcOrd="1" destOrd="0" presId="urn:microsoft.com/office/officeart/2005/8/layout/hierarchy2"/>
    <dgm:cxn modelId="{27EEB147-1844-4879-AE75-A31D66A2B0BE}" type="presParOf" srcId="{1EAF4FBB-BE5F-4855-BCBB-DE85A043B383}" destId="{732DA110-83B5-4E2C-9858-440F28FC024F}" srcOrd="0" destOrd="0" presId="urn:microsoft.com/office/officeart/2005/8/layout/hierarchy2"/>
    <dgm:cxn modelId="{057F2975-FDD5-4783-967D-2ED137F06352}" type="presParOf" srcId="{1EAF4FBB-BE5F-4855-BCBB-DE85A043B383}" destId="{B0A0018C-E835-462E-A570-7C113FD61F78}" srcOrd="1" destOrd="0" presId="urn:microsoft.com/office/officeart/2005/8/layout/hierarchy2"/>
    <dgm:cxn modelId="{E200BB02-50C0-4D54-B9DD-6EC702CF394C}" type="presParOf" srcId="{723FE49F-89BA-4B34-8CEA-83CEED6590FB}" destId="{B946CB78-20C9-4078-993C-93CD2D43E04F}" srcOrd="2" destOrd="0" presId="urn:microsoft.com/office/officeart/2005/8/layout/hierarchy2"/>
    <dgm:cxn modelId="{ABE3DE02-3937-4E64-9FA3-ED1EA17A53FA}" type="presParOf" srcId="{B946CB78-20C9-4078-993C-93CD2D43E04F}" destId="{49499FC1-A013-4456-B3C5-12B65F00D286}" srcOrd="0" destOrd="0" presId="urn:microsoft.com/office/officeart/2005/8/layout/hierarchy2"/>
    <dgm:cxn modelId="{0697813F-9E6B-4752-B8CB-8C194DC04519}" type="presParOf" srcId="{723FE49F-89BA-4B34-8CEA-83CEED6590FB}" destId="{9A2BD07F-2461-4C7D-891A-77C979A9A99B}" srcOrd="3" destOrd="0" presId="urn:microsoft.com/office/officeart/2005/8/layout/hierarchy2"/>
    <dgm:cxn modelId="{794CA1DC-026C-48F3-8A33-1C8D53905FB8}" type="presParOf" srcId="{9A2BD07F-2461-4C7D-891A-77C979A9A99B}" destId="{3FFBB43E-FC4C-4DDA-AA3E-F01BB3179B3F}" srcOrd="0" destOrd="0" presId="urn:microsoft.com/office/officeart/2005/8/layout/hierarchy2"/>
    <dgm:cxn modelId="{EBB7AA64-BE88-4DCA-B735-1B96610EC940}" type="presParOf" srcId="{9A2BD07F-2461-4C7D-891A-77C979A9A99B}" destId="{B16A1668-7E73-46C7-991B-B151E8323EAA}" srcOrd="1" destOrd="0" presId="urn:microsoft.com/office/officeart/2005/8/layout/hierarchy2"/>
    <dgm:cxn modelId="{11E2D486-0C74-4AAA-874E-E0DBCFB81C60}" type="presParOf" srcId="{723FE49F-89BA-4B34-8CEA-83CEED6590FB}" destId="{1E465447-CBC2-4418-B332-01F8190CB94C}" srcOrd="4" destOrd="0" presId="urn:microsoft.com/office/officeart/2005/8/layout/hierarchy2"/>
    <dgm:cxn modelId="{8847A43B-2DE9-40C1-9574-1DB0A2761ED8}" type="presParOf" srcId="{1E465447-CBC2-4418-B332-01F8190CB94C}" destId="{00920169-E6C6-4BBE-9798-04B1233E4F24}" srcOrd="0" destOrd="0" presId="urn:microsoft.com/office/officeart/2005/8/layout/hierarchy2"/>
    <dgm:cxn modelId="{88B08539-3D76-4930-A463-6FD6B9B69BC5}" type="presParOf" srcId="{723FE49F-89BA-4B34-8CEA-83CEED6590FB}" destId="{2D8B96E0-DA62-47C2-9F7B-0C44DF339713}" srcOrd="5" destOrd="0" presId="urn:microsoft.com/office/officeart/2005/8/layout/hierarchy2"/>
    <dgm:cxn modelId="{08AE9827-5813-4970-8BEA-D61FA0B8895B}" type="presParOf" srcId="{2D8B96E0-DA62-47C2-9F7B-0C44DF339713}" destId="{CF61170C-461E-414C-AC44-98ED73EE7AF7}" srcOrd="0" destOrd="0" presId="urn:microsoft.com/office/officeart/2005/8/layout/hierarchy2"/>
    <dgm:cxn modelId="{E6E87F25-49AF-4DF1-B024-99AB40ECEE61}" type="presParOf" srcId="{2D8B96E0-DA62-47C2-9F7B-0C44DF339713}" destId="{FDA88968-E801-489C-9692-6DCE1F13E818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17B414-2BC2-430F-A22D-349567D68DAA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A17906-DD9C-432E-B13E-CFF8E24F8922}">
      <dgm:prSet phldrT="[Текст]" custT="1"/>
      <dgm:spPr>
        <a:solidFill>
          <a:srgbClr val="EDED65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684 чел.</a:t>
          </a:r>
          <a:endParaRPr lang="ru-RU" sz="2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2682E45-1DD3-4B0E-BB18-2F2C5DAD7BC8}" type="parTrans" cxnId="{9CF77E4A-C787-4726-8715-0879D1E5F0E6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2813F0A5-786E-423D-B120-DCB225FC382C}" type="sibTrans" cxnId="{9CF77E4A-C787-4726-8715-0879D1E5F0E6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1B0A6A12-8D88-4EE4-9C45-BB80506AF595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оператора и специалиста АЗС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E693815D-A23E-4185-9BC8-595770EF3377}" type="parTrans" cxnId="{8D9B25BD-2676-47C8-87AA-44212BA56BAC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B66518B2-CC96-4BB3-AF10-294721304657}" type="sibTrans" cxnId="{8D9B25BD-2676-47C8-87AA-44212BA56BAC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3012EC43-5D3E-4A78-BDF5-CBC533063E1A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электротехнического персонала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70F04FD4-2B80-4119-8A11-B167F092B032}" type="sibTrans" cxnId="{D3F1F4DA-061C-48AD-AC7D-055F1312E0C5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88E99778-E878-4A88-A9E7-021D58426829}" type="parTrans" cxnId="{D3F1F4DA-061C-48AD-AC7D-055F1312E0C5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25248519-08CA-478C-AAB8-A4F7E86E71F9}">
      <dgm:prSet custT="1"/>
      <dgm:spPr/>
      <dgm:t>
        <a:bodyPr/>
        <a:lstStyle/>
        <a:p>
          <a:r>
            <a:rPr lang="ru-RU" sz="2600" b="1" dirty="0" smtClean="0">
              <a:latin typeface="Arial" pitchFamily="34" charset="0"/>
              <a:cs typeface="Arial" pitchFamily="34" charset="0"/>
            </a:rPr>
            <a:t>Прошли обучение всего</a:t>
          </a:r>
          <a:endParaRPr lang="ru-RU" sz="2600" dirty="0">
            <a:latin typeface="Arial" pitchFamily="34" charset="0"/>
            <a:cs typeface="Arial" pitchFamily="34" charset="0"/>
          </a:endParaRPr>
        </a:p>
      </dgm:t>
    </dgm:pt>
    <dgm:pt modelId="{0DE967B0-EB25-47ED-B96B-4D5255DCF5EE}" type="parTrans" cxnId="{ADA89E32-889A-474A-9B06-5CF89E05EF4D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C21462DB-B79F-4E43-B03A-0FD6DB9555E1}" type="sibTrans" cxnId="{ADA89E32-889A-474A-9B06-5CF89E05EF4D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C1D9C439-B3F6-4AEF-8E9C-6A43309F027D}">
      <dgm:prSet phldrT="[Текст]" custT="1"/>
      <dgm:spPr>
        <a:solidFill>
          <a:srgbClr val="EDED6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107</a:t>
          </a:r>
          <a:endParaRPr lang="ru-RU" sz="2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FA8B2E2-0652-434B-B57A-3649F00C8EAD}" type="sibTrans" cxnId="{C52C0EC1-C18B-45FA-A5A0-03408BB17183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615CDBDE-CBE8-4444-990C-7EB370F1A07F}" type="parTrans" cxnId="{C52C0EC1-C18B-45FA-A5A0-03408BB17183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F130E998-75E0-4BD7-8F6F-2D5835D17C43}">
      <dgm:prSet phldrT="[Текст]" custT="1"/>
      <dgm:spPr>
        <a:solidFill>
          <a:srgbClr val="EDED65"/>
        </a:solidFill>
      </dgm:spPr>
      <dgm:t>
        <a:bodyPr/>
        <a:lstStyle/>
        <a:p>
          <a:r>
            <a:rPr lang="ru-RU" sz="2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152</a:t>
          </a:r>
          <a:endParaRPr lang="ru-RU" sz="28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EAFCCEA-5B68-43EE-8303-0960C3B54A60}" type="parTrans" cxnId="{D55A6AD7-41B1-40C9-9D69-569EFF1ED57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EF0D0B6-9EB0-4645-8572-1855D1B31A23}" type="sibTrans" cxnId="{D55A6AD7-41B1-40C9-9D69-569EFF1ED57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50DDD8E-8220-4676-B16D-6DA2DAC64A33}">
      <dgm:prSet phldrT="[Текст]" custT="1"/>
      <dgm:spPr>
        <a:solidFill>
          <a:srgbClr val="EDED6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425</a:t>
          </a:r>
          <a:endParaRPr lang="ru-RU" sz="2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02F25DC-851B-425F-BABD-8D093D7A9FFE}" type="sibTrans" cxnId="{B55D1B0B-B5E8-4097-B75C-D0BFB5318939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D03E0A50-064F-47D1-92C8-A505AB67B36F}" type="parTrans" cxnId="{B55D1B0B-B5E8-4097-B75C-D0BFB5318939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C1CC1FC3-6BA5-4A4A-864B-60A5B09FF598}">
      <dgm:prSet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теплотехнического персонала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449BB389-C259-4D07-A8EF-6F31DC3C06E0}" type="parTrans" cxnId="{486E5024-536B-49C2-A277-C3E178CD371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B1F9ED5-1EB6-435D-BFC7-56B49F9EDBDB}" type="sibTrans" cxnId="{486E5024-536B-49C2-A277-C3E178CD371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47200616-C861-4B52-9230-FC33F3DE1446}">
      <dgm:prSet phldrT="[Текст]" custT="1"/>
      <dgm:spPr>
        <a:solidFill>
          <a:srgbClr val="EDED6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0</a:t>
          </a:r>
          <a:endParaRPr lang="ru-RU" sz="2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BD8DBC4-749A-4977-9DF5-59874504F552}" type="parTrans" cxnId="{D40EC6E3-1E90-4E34-AAF7-B5053880FB5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9AD34D7-03FB-4FC5-B516-C4693B49F518}" type="sibTrans" cxnId="{D40EC6E3-1E90-4E34-AAF7-B5053880FB5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9B544BA-5357-4D45-BDFC-D2FBA4F4E9C3}">
      <dgm:prSet custT="1"/>
      <dgm:spPr/>
      <dgm:t>
        <a:bodyPr/>
        <a:lstStyle/>
        <a:p>
          <a:r>
            <a:rPr kumimoji="0" lang="ru-RU" sz="2400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по энергосбережению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278EC077-8EC6-4663-9AB7-886CBA93F458}" type="parTrans" cxnId="{88561683-76F8-47E3-8FC3-2EADDF0DB54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4CB8B76A-0A9A-48E7-A4C8-3CAAC8BBF576}" type="sibTrans" cxnId="{88561683-76F8-47E3-8FC3-2EADDF0DB54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FA36365-91DC-4D83-AD66-6D5D8AB529FF}" type="pres">
      <dgm:prSet presAssocID="{5117B414-2BC2-430F-A22D-349567D68D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E323D5-087D-4445-ABFB-8239D92A2B9D}" type="pres">
      <dgm:prSet presAssocID="{43A17906-DD9C-432E-B13E-CFF8E24F8922}" presName="linNode" presStyleCnt="0"/>
      <dgm:spPr/>
    </dgm:pt>
    <dgm:pt modelId="{64D4AF31-0D40-4566-9E4C-915EE690C28C}" type="pres">
      <dgm:prSet presAssocID="{43A17906-DD9C-432E-B13E-CFF8E24F8922}" presName="parentText" presStyleLbl="node1" presStyleIdx="0" presStyleCnt="5" custScaleX="147843" custLinFactNeighborX="-4883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4CED4-46F8-42FA-A5BD-65CBD27E2AEB}" type="pres">
      <dgm:prSet presAssocID="{43A17906-DD9C-432E-B13E-CFF8E24F8922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A2832-67BD-47D9-88B3-D4BB87E3CCEE}" type="pres">
      <dgm:prSet presAssocID="{2813F0A5-786E-423D-B120-DCB225FC382C}" presName="sp" presStyleCnt="0"/>
      <dgm:spPr/>
    </dgm:pt>
    <dgm:pt modelId="{D677F14D-06D2-45C4-8F99-9F606979C9AF}" type="pres">
      <dgm:prSet presAssocID="{950DDD8E-8220-4676-B16D-6DA2DAC64A33}" presName="linNode" presStyleCnt="0"/>
      <dgm:spPr/>
    </dgm:pt>
    <dgm:pt modelId="{32529FFD-DD01-4DE4-A591-292B9121498B}" type="pres">
      <dgm:prSet presAssocID="{950DDD8E-8220-4676-B16D-6DA2DAC64A33}" presName="parentText" presStyleLbl="node1" presStyleIdx="1" presStyleCnt="5" custScaleX="914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44554-3AD7-4A6E-ABC3-4D7AD1A8D8A0}" type="pres">
      <dgm:prSet presAssocID="{950DDD8E-8220-4676-B16D-6DA2DAC64A33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71AB6-097C-481C-BCF6-48A5C7B3AB0D}" type="pres">
      <dgm:prSet presAssocID="{C02F25DC-851B-425F-BABD-8D093D7A9FFE}" presName="sp" presStyleCnt="0"/>
      <dgm:spPr/>
    </dgm:pt>
    <dgm:pt modelId="{331E8C57-D75D-4A60-B9C7-85A16A9B9166}" type="pres">
      <dgm:prSet presAssocID="{F130E998-75E0-4BD7-8F6F-2D5835D17C43}" presName="linNode" presStyleCnt="0"/>
      <dgm:spPr/>
    </dgm:pt>
    <dgm:pt modelId="{C97F8014-3BC1-4E04-B8CE-59E9E92E4752}" type="pres">
      <dgm:prSet presAssocID="{F130E998-75E0-4BD7-8F6F-2D5835D17C43}" presName="parentText" presStyleLbl="node1" presStyleIdx="2" presStyleCnt="5" custFlipHor="1" custScaleX="432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BFA15-C80E-4981-909A-4FE31D93735A}" type="pres">
      <dgm:prSet presAssocID="{F130E998-75E0-4BD7-8F6F-2D5835D17C43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798CB9-C6D4-4273-9EEA-6FD69A24293C}" type="pres">
      <dgm:prSet presAssocID="{7EF0D0B6-9EB0-4645-8572-1855D1B31A23}" presName="sp" presStyleCnt="0"/>
      <dgm:spPr/>
    </dgm:pt>
    <dgm:pt modelId="{8AD48CEA-E3CA-4AA8-A0D5-4E7FB00E3A04}" type="pres">
      <dgm:prSet presAssocID="{C1D9C439-B3F6-4AEF-8E9C-6A43309F027D}" presName="linNode" presStyleCnt="0"/>
      <dgm:spPr/>
    </dgm:pt>
    <dgm:pt modelId="{FF30BF04-3423-4E78-9386-56748F1AD027}" type="pres">
      <dgm:prSet presAssocID="{C1D9C439-B3F6-4AEF-8E9C-6A43309F027D}" presName="parentText" presStyleLbl="node1" presStyleIdx="3" presStyleCnt="5" custScaleX="30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6F6B1A-9298-4A9D-8125-B413D3A1FCD2}" type="pres">
      <dgm:prSet presAssocID="{C1D9C439-B3F6-4AEF-8E9C-6A43309F027D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1BA76-63CE-4093-92E6-C0EC0D2005CD}" type="pres">
      <dgm:prSet presAssocID="{CFA8B2E2-0652-434B-B57A-3649F00C8EAD}" presName="sp" presStyleCnt="0"/>
      <dgm:spPr/>
    </dgm:pt>
    <dgm:pt modelId="{3DF340A6-3221-4DD2-B2EB-C8838CD42B51}" type="pres">
      <dgm:prSet presAssocID="{47200616-C861-4B52-9230-FC33F3DE1446}" presName="linNode" presStyleCnt="0"/>
      <dgm:spPr/>
    </dgm:pt>
    <dgm:pt modelId="{78A3E006-E89F-4D0F-ADF8-C17DCC53612B}" type="pres">
      <dgm:prSet presAssocID="{47200616-C861-4B52-9230-FC33F3DE1446}" presName="parentText" presStyleLbl="node1" presStyleIdx="4" presStyleCnt="5" custFlipHor="1" custScaleX="215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B6847-6DCD-4F52-9968-E199826EE837}" type="pres">
      <dgm:prSet presAssocID="{47200616-C861-4B52-9230-FC33F3DE1446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55E987-DB2E-4EA2-9D90-00A0A4334184}" type="presOf" srcId="{C1D9C439-B3F6-4AEF-8E9C-6A43309F027D}" destId="{FF30BF04-3423-4E78-9386-56748F1AD027}" srcOrd="0" destOrd="0" presId="urn:microsoft.com/office/officeart/2005/8/layout/vList5"/>
    <dgm:cxn modelId="{ADA89E32-889A-474A-9B06-5CF89E05EF4D}" srcId="{43A17906-DD9C-432E-B13E-CFF8E24F8922}" destId="{25248519-08CA-478C-AAB8-A4F7E86E71F9}" srcOrd="0" destOrd="0" parTransId="{0DE967B0-EB25-47ED-B96B-4D5255DCF5EE}" sibTransId="{C21462DB-B79F-4E43-B03A-0FD6DB9555E1}"/>
    <dgm:cxn modelId="{4ADBB9CA-A96A-4439-BBF8-4BBB3AD2085B}" type="presOf" srcId="{950DDD8E-8220-4676-B16D-6DA2DAC64A33}" destId="{32529FFD-DD01-4DE4-A591-292B9121498B}" srcOrd="0" destOrd="0" presId="urn:microsoft.com/office/officeart/2005/8/layout/vList5"/>
    <dgm:cxn modelId="{4117A86D-2BA3-43F9-A6E5-39FE5C119564}" type="presOf" srcId="{C1CC1FC3-6BA5-4A4A-864B-60A5B09FF598}" destId="{3E0BFA15-C80E-4981-909A-4FE31D93735A}" srcOrd="0" destOrd="0" presId="urn:microsoft.com/office/officeart/2005/8/layout/vList5"/>
    <dgm:cxn modelId="{BC97D540-68BF-4ACC-BB7F-9D3B019A38F7}" type="presOf" srcId="{F130E998-75E0-4BD7-8F6F-2D5835D17C43}" destId="{C97F8014-3BC1-4E04-B8CE-59E9E92E4752}" srcOrd="0" destOrd="0" presId="urn:microsoft.com/office/officeart/2005/8/layout/vList5"/>
    <dgm:cxn modelId="{C52C0EC1-C18B-45FA-A5A0-03408BB17183}" srcId="{5117B414-2BC2-430F-A22D-349567D68DAA}" destId="{C1D9C439-B3F6-4AEF-8E9C-6A43309F027D}" srcOrd="3" destOrd="0" parTransId="{615CDBDE-CBE8-4444-990C-7EB370F1A07F}" sibTransId="{CFA8B2E2-0652-434B-B57A-3649F00C8EAD}"/>
    <dgm:cxn modelId="{B55D1B0B-B5E8-4097-B75C-D0BFB5318939}" srcId="{5117B414-2BC2-430F-A22D-349567D68DAA}" destId="{950DDD8E-8220-4676-B16D-6DA2DAC64A33}" srcOrd="1" destOrd="0" parTransId="{D03E0A50-064F-47D1-92C8-A505AB67B36F}" sibTransId="{C02F25DC-851B-425F-BABD-8D093D7A9FFE}"/>
    <dgm:cxn modelId="{88561683-76F8-47E3-8FC3-2EADDF0DB54C}" srcId="{47200616-C861-4B52-9230-FC33F3DE1446}" destId="{89B544BA-5357-4D45-BDFC-D2FBA4F4E9C3}" srcOrd="0" destOrd="0" parTransId="{278EC077-8EC6-4663-9AB7-886CBA93F458}" sibTransId="{4CB8B76A-0A9A-48E7-A4C8-3CAAC8BBF576}"/>
    <dgm:cxn modelId="{98A96D37-0311-446B-92F4-CDA7D1F215D4}" type="presOf" srcId="{89B544BA-5357-4D45-BDFC-D2FBA4F4E9C3}" destId="{962B6847-6DCD-4F52-9968-E199826EE837}" srcOrd="0" destOrd="0" presId="urn:microsoft.com/office/officeart/2005/8/layout/vList5"/>
    <dgm:cxn modelId="{5DF4C953-FE0B-49B4-9BD7-BE3A9FBDC6BD}" type="presOf" srcId="{1B0A6A12-8D88-4EE4-9C45-BB80506AF595}" destId="{986F6B1A-9298-4A9D-8125-B413D3A1FCD2}" srcOrd="0" destOrd="0" presId="urn:microsoft.com/office/officeart/2005/8/layout/vList5"/>
    <dgm:cxn modelId="{998813DE-8DC5-4266-A803-27519A7D7D2C}" type="presOf" srcId="{43A17906-DD9C-432E-B13E-CFF8E24F8922}" destId="{64D4AF31-0D40-4566-9E4C-915EE690C28C}" srcOrd="0" destOrd="0" presId="urn:microsoft.com/office/officeart/2005/8/layout/vList5"/>
    <dgm:cxn modelId="{380FA82F-CD37-4D3B-945D-4F5C85A285D8}" type="presOf" srcId="{47200616-C861-4B52-9230-FC33F3DE1446}" destId="{78A3E006-E89F-4D0F-ADF8-C17DCC53612B}" srcOrd="0" destOrd="0" presId="urn:microsoft.com/office/officeart/2005/8/layout/vList5"/>
    <dgm:cxn modelId="{D40EC6E3-1E90-4E34-AAF7-B5053880FB5D}" srcId="{5117B414-2BC2-430F-A22D-349567D68DAA}" destId="{47200616-C861-4B52-9230-FC33F3DE1446}" srcOrd="4" destOrd="0" parTransId="{0BD8DBC4-749A-4977-9DF5-59874504F552}" sibTransId="{F9AD34D7-03FB-4FC5-B516-C4693B49F518}"/>
    <dgm:cxn modelId="{9E79EC0F-0BB1-4AD6-82F7-B822DAC92756}" type="presOf" srcId="{5117B414-2BC2-430F-A22D-349567D68DAA}" destId="{DFA36365-91DC-4D83-AD66-6D5D8AB529FF}" srcOrd="0" destOrd="0" presId="urn:microsoft.com/office/officeart/2005/8/layout/vList5"/>
    <dgm:cxn modelId="{8D9B25BD-2676-47C8-87AA-44212BA56BAC}" srcId="{C1D9C439-B3F6-4AEF-8E9C-6A43309F027D}" destId="{1B0A6A12-8D88-4EE4-9C45-BB80506AF595}" srcOrd="0" destOrd="0" parTransId="{E693815D-A23E-4185-9BC8-595770EF3377}" sibTransId="{B66518B2-CC96-4BB3-AF10-294721304657}"/>
    <dgm:cxn modelId="{D55A6AD7-41B1-40C9-9D69-569EFF1ED577}" srcId="{5117B414-2BC2-430F-A22D-349567D68DAA}" destId="{F130E998-75E0-4BD7-8F6F-2D5835D17C43}" srcOrd="2" destOrd="0" parTransId="{3EAFCCEA-5B68-43EE-8303-0960C3B54A60}" sibTransId="{7EF0D0B6-9EB0-4645-8572-1855D1B31A23}"/>
    <dgm:cxn modelId="{486E5024-536B-49C2-A277-C3E178CD3719}" srcId="{F130E998-75E0-4BD7-8F6F-2D5835D17C43}" destId="{C1CC1FC3-6BA5-4A4A-864B-60A5B09FF598}" srcOrd="0" destOrd="0" parTransId="{449BB389-C259-4D07-A8EF-6F31DC3C06E0}" sibTransId="{2B1F9ED5-1EB6-435D-BFC7-56B49F9EDBDB}"/>
    <dgm:cxn modelId="{588201D4-6DEE-4BB2-B1BD-5B25930CA3BC}" type="presOf" srcId="{25248519-08CA-478C-AAB8-A4F7E86E71F9}" destId="{CB34CED4-46F8-42FA-A5BD-65CBD27E2AEB}" srcOrd="0" destOrd="0" presId="urn:microsoft.com/office/officeart/2005/8/layout/vList5"/>
    <dgm:cxn modelId="{9CF77E4A-C787-4726-8715-0879D1E5F0E6}" srcId="{5117B414-2BC2-430F-A22D-349567D68DAA}" destId="{43A17906-DD9C-432E-B13E-CFF8E24F8922}" srcOrd="0" destOrd="0" parTransId="{12682E45-1DD3-4B0E-BB18-2F2C5DAD7BC8}" sibTransId="{2813F0A5-786E-423D-B120-DCB225FC382C}"/>
    <dgm:cxn modelId="{34A00BC0-B0C9-4205-A9F3-B732F5BD46B4}" type="presOf" srcId="{3012EC43-5D3E-4A78-BDF5-CBC533063E1A}" destId="{D7944554-3AD7-4A6E-ABC3-4D7AD1A8D8A0}" srcOrd="0" destOrd="0" presId="urn:microsoft.com/office/officeart/2005/8/layout/vList5"/>
    <dgm:cxn modelId="{D3F1F4DA-061C-48AD-AC7D-055F1312E0C5}" srcId="{950DDD8E-8220-4676-B16D-6DA2DAC64A33}" destId="{3012EC43-5D3E-4A78-BDF5-CBC533063E1A}" srcOrd="0" destOrd="0" parTransId="{88E99778-E878-4A88-A9E7-021D58426829}" sibTransId="{70F04FD4-2B80-4119-8A11-B167F092B032}"/>
    <dgm:cxn modelId="{49562215-214E-455F-8FB8-554C382A5839}" type="presParOf" srcId="{DFA36365-91DC-4D83-AD66-6D5D8AB529FF}" destId="{60E323D5-087D-4445-ABFB-8239D92A2B9D}" srcOrd="0" destOrd="0" presId="urn:microsoft.com/office/officeart/2005/8/layout/vList5"/>
    <dgm:cxn modelId="{E36C095D-4755-4248-9D04-34CB2C2AB5CB}" type="presParOf" srcId="{60E323D5-087D-4445-ABFB-8239D92A2B9D}" destId="{64D4AF31-0D40-4566-9E4C-915EE690C28C}" srcOrd="0" destOrd="0" presId="urn:microsoft.com/office/officeart/2005/8/layout/vList5"/>
    <dgm:cxn modelId="{F890024A-5AD7-45B6-8A54-7FEBC197BC30}" type="presParOf" srcId="{60E323D5-087D-4445-ABFB-8239D92A2B9D}" destId="{CB34CED4-46F8-42FA-A5BD-65CBD27E2AEB}" srcOrd="1" destOrd="0" presId="urn:microsoft.com/office/officeart/2005/8/layout/vList5"/>
    <dgm:cxn modelId="{ED4234E2-6AFC-4B7D-98B0-128689657866}" type="presParOf" srcId="{DFA36365-91DC-4D83-AD66-6D5D8AB529FF}" destId="{ADCA2832-67BD-47D9-88B3-D4BB87E3CCEE}" srcOrd="1" destOrd="0" presId="urn:microsoft.com/office/officeart/2005/8/layout/vList5"/>
    <dgm:cxn modelId="{80B0318A-AD81-4C4D-8BF2-A707C3F20EEA}" type="presParOf" srcId="{DFA36365-91DC-4D83-AD66-6D5D8AB529FF}" destId="{D677F14D-06D2-45C4-8F99-9F606979C9AF}" srcOrd="2" destOrd="0" presId="urn:microsoft.com/office/officeart/2005/8/layout/vList5"/>
    <dgm:cxn modelId="{4DF8789C-6C0F-4AE6-A869-CDF68CA53D61}" type="presParOf" srcId="{D677F14D-06D2-45C4-8F99-9F606979C9AF}" destId="{32529FFD-DD01-4DE4-A591-292B9121498B}" srcOrd="0" destOrd="0" presId="urn:microsoft.com/office/officeart/2005/8/layout/vList5"/>
    <dgm:cxn modelId="{C893640A-30FD-4921-AC77-3F4FA6F2FB64}" type="presParOf" srcId="{D677F14D-06D2-45C4-8F99-9F606979C9AF}" destId="{D7944554-3AD7-4A6E-ABC3-4D7AD1A8D8A0}" srcOrd="1" destOrd="0" presId="urn:microsoft.com/office/officeart/2005/8/layout/vList5"/>
    <dgm:cxn modelId="{1C3E809A-A937-4E50-AE23-DD6BCBA7B304}" type="presParOf" srcId="{DFA36365-91DC-4D83-AD66-6D5D8AB529FF}" destId="{7BD71AB6-097C-481C-BCF6-48A5C7B3AB0D}" srcOrd="3" destOrd="0" presId="urn:microsoft.com/office/officeart/2005/8/layout/vList5"/>
    <dgm:cxn modelId="{B823E953-C3E6-486A-A0E0-5ACC81EDBBD2}" type="presParOf" srcId="{DFA36365-91DC-4D83-AD66-6D5D8AB529FF}" destId="{331E8C57-D75D-4A60-B9C7-85A16A9B9166}" srcOrd="4" destOrd="0" presId="urn:microsoft.com/office/officeart/2005/8/layout/vList5"/>
    <dgm:cxn modelId="{CC5555D7-A41A-488E-8C24-0C4F2F2E76A6}" type="presParOf" srcId="{331E8C57-D75D-4A60-B9C7-85A16A9B9166}" destId="{C97F8014-3BC1-4E04-B8CE-59E9E92E4752}" srcOrd="0" destOrd="0" presId="urn:microsoft.com/office/officeart/2005/8/layout/vList5"/>
    <dgm:cxn modelId="{23902E0A-5362-4B34-8BA5-53516E9EF64E}" type="presParOf" srcId="{331E8C57-D75D-4A60-B9C7-85A16A9B9166}" destId="{3E0BFA15-C80E-4981-909A-4FE31D93735A}" srcOrd="1" destOrd="0" presId="urn:microsoft.com/office/officeart/2005/8/layout/vList5"/>
    <dgm:cxn modelId="{A60E1F49-95BF-4C12-B367-E356F789078E}" type="presParOf" srcId="{DFA36365-91DC-4D83-AD66-6D5D8AB529FF}" destId="{E3798CB9-C6D4-4273-9EEA-6FD69A24293C}" srcOrd="5" destOrd="0" presId="urn:microsoft.com/office/officeart/2005/8/layout/vList5"/>
    <dgm:cxn modelId="{1E0FD74B-5CA7-4AE5-8368-291A17AA3AB4}" type="presParOf" srcId="{DFA36365-91DC-4D83-AD66-6D5D8AB529FF}" destId="{8AD48CEA-E3CA-4AA8-A0D5-4E7FB00E3A04}" srcOrd="6" destOrd="0" presId="urn:microsoft.com/office/officeart/2005/8/layout/vList5"/>
    <dgm:cxn modelId="{97112BEC-B475-484D-BFE8-62DCA1A4AE14}" type="presParOf" srcId="{8AD48CEA-E3CA-4AA8-A0D5-4E7FB00E3A04}" destId="{FF30BF04-3423-4E78-9386-56748F1AD027}" srcOrd="0" destOrd="0" presId="urn:microsoft.com/office/officeart/2005/8/layout/vList5"/>
    <dgm:cxn modelId="{C3A34E3B-878D-4D7B-9AB6-10588A560242}" type="presParOf" srcId="{8AD48CEA-E3CA-4AA8-A0D5-4E7FB00E3A04}" destId="{986F6B1A-9298-4A9D-8125-B413D3A1FCD2}" srcOrd="1" destOrd="0" presId="urn:microsoft.com/office/officeart/2005/8/layout/vList5"/>
    <dgm:cxn modelId="{075582AB-57EF-411E-AE2D-BDEC4279A9DA}" type="presParOf" srcId="{DFA36365-91DC-4D83-AD66-6D5D8AB529FF}" destId="{C8D1BA76-63CE-4093-92E6-C0EC0D2005CD}" srcOrd="7" destOrd="0" presId="urn:microsoft.com/office/officeart/2005/8/layout/vList5"/>
    <dgm:cxn modelId="{7F49924E-CC07-43ED-810A-E2F09C6C9047}" type="presParOf" srcId="{DFA36365-91DC-4D83-AD66-6D5D8AB529FF}" destId="{3DF340A6-3221-4DD2-B2EB-C8838CD42B51}" srcOrd="8" destOrd="0" presId="urn:microsoft.com/office/officeart/2005/8/layout/vList5"/>
    <dgm:cxn modelId="{AC5F6F88-010A-4590-8DE3-1D39DC158215}" type="presParOf" srcId="{3DF340A6-3221-4DD2-B2EB-C8838CD42B51}" destId="{78A3E006-E89F-4D0F-ADF8-C17DCC53612B}" srcOrd="0" destOrd="0" presId="urn:microsoft.com/office/officeart/2005/8/layout/vList5"/>
    <dgm:cxn modelId="{060E9FC4-CB33-4DF8-BAE0-4BE5B7B136E3}" type="presParOf" srcId="{3DF340A6-3221-4DD2-B2EB-C8838CD42B51}" destId="{962B6847-6DCD-4F52-9968-E199826EE837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0.76563</cdr:x>
      <cdr:y>0.49425</cdr:y>
    </cdr:from>
    <cdr:to>
      <cdr:x>0.86563</cdr:x>
      <cdr:y>0.64138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000892" y="3071834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0.499</cdr:x>
      <cdr:y>0.492</cdr:y>
    </cdr:from>
    <cdr:to>
      <cdr:x>0.50275</cdr:x>
      <cdr:y>0.5315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83368" y="2136953"/>
          <a:ext cx="28432" cy="1715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2860" rIns="18288" bIns="2286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25" b="0" i="0" strike="noStrike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0.499</cdr:x>
      <cdr:y>0.492</cdr:y>
    </cdr:from>
    <cdr:to>
      <cdr:x>0.50275</cdr:x>
      <cdr:y>0.5315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83368" y="2136953"/>
          <a:ext cx="28432" cy="1715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2860" rIns="18288" bIns="2286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25" b="0" i="0" strike="noStrike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0.82287</cdr:x>
      <cdr:y>0.61456</cdr:y>
    </cdr:from>
    <cdr:to>
      <cdr:x>1</cdr:x>
      <cdr:y>0.77873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7524328" y="2941498"/>
          <a:ext cx="1619672" cy="7857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Times New Roman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Times New Roman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Times New Roman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Times New Roman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Times New Roman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Times New Roman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Times New Roman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Times New Roman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ysClr val="windowText" lastClr="000000"/>
              </a:solidFill>
            </a:rPr>
            <a:t>    </a:t>
          </a:r>
          <a:r>
            <a:rPr lang="ru-RU" sz="1200" b="1" dirty="0" smtClean="0"/>
            <a:t>По состоянию территории объекта </a:t>
          </a:r>
        </a:p>
        <a:p xmlns:a="http://schemas.openxmlformats.org/drawingml/2006/main">
          <a:r>
            <a:rPr lang="ru-RU" sz="1200" b="1" dirty="0" smtClean="0">
              <a:solidFill>
                <a:sysClr val="windowText" lastClr="000000"/>
              </a:solidFill>
            </a:rPr>
            <a:t>           12 (2,0%)</a:t>
          </a:r>
          <a:r>
            <a:rPr lang="ru-RU" sz="1200" b="1" dirty="0" smtClean="0">
              <a:noFill/>
            </a:rPr>
            <a:t>11111</a:t>
          </a:r>
          <a:endParaRPr lang="ru-RU" sz="1200" b="1" dirty="0">
            <a:noFill/>
          </a:endParaRPr>
        </a:p>
      </cdr:txBody>
    </cdr:sp>
  </cdr:relSizeAnchor>
  <cdr:relSizeAnchor xmlns:cdr="http://schemas.openxmlformats.org/drawingml/2006/chartDrawing">
    <cdr:from>
      <cdr:x>0.14844</cdr:x>
      <cdr:y>0.16418</cdr:y>
    </cdr:from>
    <cdr:to>
      <cdr:x>0.14861</cdr:x>
      <cdr:y>0.16451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 rot="5400000" flipH="1" flipV="1">
          <a:off x="1357290" y="785818"/>
          <a:ext cx="1588" cy="15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0.25781</cdr:x>
      <cdr:y>0.10448</cdr:y>
    </cdr:from>
    <cdr:to>
      <cdr:x>0.29688</cdr:x>
      <cdr:y>0.20896</cdr:y>
    </cdr:to>
    <cdr:sp macro="" textlink="">
      <cdr:nvSpPr>
        <cdr:cNvPr id="14" name="Прямая соединительная линия 13"/>
        <cdr:cNvSpPr/>
      </cdr:nvSpPr>
      <cdr:spPr>
        <a:xfrm xmlns:a="http://schemas.openxmlformats.org/drawingml/2006/main" rot="16200000" flipH="1">
          <a:off x="2286013" y="571476"/>
          <a:ext cx="500075" cy="35725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0.23437</cdr:x>
      <cdr:y>0.10448</cdr:y>
    </cdr:from>
    <cdr:to>
      <cdr:x>0.25781</cdr:x>
      <cdr:y>0.10481</cdr:y>
    </cdr:to>
    <cdr:sp macro="" textlink="">
      <cdr:nvSpPr>
        <cdr:cNvPr id="16" name="Прямая соединительная линия 15"/>
        <cdr:cNvSpPr/>
      </cdr:nvSpPr>
      <cdr:spPr>
        <a:xfrm xmlns:a="http://schemas.openxmlformats.org/drawingml/2006/main" rot="10800000">
          <a:off x="2143108" y="500066"/>
          <a:ext cx="214335" cy="157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0.74412</cdr:x>
      <cdr:y>0.29863</cdr:y>
    </cdr:from>
    <cdr:to>
      <cdr:x>0.83006</cdr:x>
      <cdr:y>0.35833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 flipV="1">
          <a:off x="6804248" y="1429330"/>
          <a:ext cx="785835" cy="28574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0.80712</cdr:x>
      <cdr:y>0.41898</cdr:y>
    </cdr:from>
    <cdr:to>
      <cdr:x>0.83862</cdr:x>
      <cdr:y>0.47916</cdr:y>
    </cdr:to>
    <cdr:sp macro="" textlink="">
      <cdr:nvSpPr>
        <cdr:cNvPr id="19" name="Прямая соединительная линия 18"/>
        <cdr:cNvSpPr/>
      </cdr:nvSpPr>
      <cdr:spPr>
        <a:xfrm xmlns:a="http://schemas.openxmlformats.org/drawingml/2006/main" rot="5400000" flipV="1">
          <a:off x="7380314" y="2005396"/>
          <a:ext cx="288031" cy="28803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0.80469</cdr:x>
      <cdr:y>0.78005</cdr:y>
    </cdr:from>
    <cdr:to>
      <cdr:x>1</cdr:x>
      <cdr:y>0.94422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>
          <a:off x="7358085" y="3733586"/>
          <a:ext cx="1785915" cy="7857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Times New Roman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Times New Roman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Times New Roman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Times New Roman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Times New Roman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Times New Roman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Times New Roman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Times New Roman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ysClr val="windowText" lastClr="000000"/>
              </a:solidFill>
            </a:rPr>
            <a:t>    </a:t>
          </a:r>
          <a:endParaRPr lang="ru-RU" sz="1200" b="1" dirty="0" smtClean="0"/>
        </a:p>
        <a:p xmlns:a="http://schemas.openxmlformats.org/drawingml/2006/main">
          <a:endParaRPr lang="ru-RU" sz="1200" b="1" dirty="0" smtClean="0"/>
        </a:p>
      </cdr:txBody>
    </cdr:sp>
  </cdr:relSizeAnchor>
  <cdr:relSizeAnchor xmlns:cdr="http://schemas.openxmlformats.org/drawingml/2006/chartDrawing">
    <cdr:from>
      <cdr:x>0.49219</cdr:x>
      <cdr:y>0.74627</cdr:y>
    </cdr:from>
    <cdr:to>
      <cdr:x>0.65625</cdr:x>
      <cdr:y>0.91045</cdr:y>
    </cdr:to>
    <cdr:sp macro="" textlink="">
      <cdr:nvSpPr>
        <cdr:cNvPr id="18" name="Прямоугольник 17"/>
        <cdr:cNvSpPr/>
      </cdr:nvSpPr>
      <cdr:spPr>
        <a:xfrm xmlns:a="http://schemas.openxmlformats.org/drawingml/2006/main">
          <a:off x="4500562" y="3571900"/>
          <a:ext cx="1500198" cy="7857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Times New Roman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Times New Roman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Times New Roman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Times New Roman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Times New Roman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Times New Roman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Times New Roman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Times New Roman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noFill/>
            </a:rPr>
            <a:t>1111</a:t>
          </a:r>
          <a:endParaRPr lang="ru-RU" sz="1200" b="1" dirty="0">
            <a:noFill/>
          </a:endParaRPr>
        </a:p>
      </cdr:txBody>
    </cdr:sp>
  </cdr:relSizeAnchor>
  <cdr:relSizeAnchor xmlns:cdr="http://schemas.openxmlformats.org/drawingml/2006/chartDrawing">
    <cdr:from>
      <cdr:x>0.03538</cdr:x>
      <cdr:y>0.22341</cdr:y>
    </cdr:from>
    <cdr:to>
      <cdr:x>0.45726</cdr:x>
      <cdr:y>0.8652</cdr:y>
    </cdr:to>
    <cdr:sp macro="" textlink="">
      <cdr:nvSpPr>
        <cdr:cNvPr id="25" name="Прямоугольник 24"/>
        <cdr:cNvSpPr/>
      </cdr:nvSpPr>
      <cdr:spPr>
        <a:xfrm xmlns:a="http://schemas.openxmlformats.org/drawingml/2006/main">
          <a:off x="323528" y="1069290"/>
          <a:ext cx="3857670" cy="30718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1)Отсутствует приказ о назначении ответственного лица за сохранение качества моторного топлива;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2)Не проводится приемо-сдаточный анализ качества поступившего моторного топлива;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3)Отсутствуют приборы и материалы для приемо-сдаточного анализа;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4) Не проводится зачистка резервуаров;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5)Не проводится ежемесячный контроль качества всех марок реализуемого моторного топлива;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6)Не соблюдается периодичность контроля качества.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 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0.77562</cdr:x>
      <cdr:y>0.40394</cdr:y>
    </cdr:from>
    <cdr:to>
      <cdr:x>0.80712</cdr:x>
      <cdr:y>0.41898</cdr:y>
    </cdr:to>
    <cdr:sp macro="" textlink="">
      <cdr:nvSpPr>
        <cdr:cNvPr id="23" name="Прямая соединительная линия 22"/>
        <cdr:cNvSpPr/>
      </cdr:nvSpPr>
      <cdr:spPr>
        <a:xfrm xmlns:a="http://schemas.openxmlformats.org/drawingml/2006/main" flipH="1" flipV="1">
          <a:off x="7092280" y="1933386"/>
          <a:ext cx="288032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6" y="37"/>
            <a:ext cx="2929475" cy="497451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0163" y="37"/>
            <a:ext cx="2929475" cy="497451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D6B30A4C-B317-4301-A8CF-D8F8AF233B27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6" y="9443467"/>
            <a:ext cx="2929475" cy="497451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0163" y="9443467"/>
            <a:ext cx="2929475" cy="497451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4A6BF478-A057-4F81-A991-1F4D813648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8"/>
            <a:ext cx="2929838" cy="497125"/>
          </a:xfrm>
          <a:prstGeom prst="rect">
            <a:avLst/>
          </a:prstGeom>
        </p:spPr>
        <p:txBody>
          <a:bodyPr vert="horz" lIns="94640" tIns="47319" rIns="94640" bIns="4731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5" y="38"/>
            <a:ext cx="2929838" cy="497125"/>
          </a:xfrm>
          <a:prstGeom prst="rect">
            <a:avLst/>
          </a:prstGeom>
        </p:spPr>
        <p:txBody>
          <a:bodyPr vert="horz" lIns="94640" tIns="47319" rIns="94640" bIns="47319" rtlCol="0"/>
          <a:lstStyle>
            <a:lvl1pPr algn="r">
              <a:defRPr sz="1200"/>
            </a:lvl1pPr>
          </a:lstStyle>
          <a:p>
            <a:fld id="{BCFAA68B-5B39-4C01-BF1A-DECAE47A5E69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0" tIns="47319" rIns="94640" bIns="4731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8" y="4722729"/>
            <a:ext cx="5408930" cy="4474131"/>
          </a:xfrm>
          <a:prstGeom prst="rect">
            <a:avLst/>
          </a:prstGeom>
        </p:spPr>
        <p:txBody>
          <a:bodyPr vert="horz" lIns="94640" tIns="47319" rIns="94640" bIns="4731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98"/>
            <a:ext cx="2929838" cy="497125"/>
          </a:xfrm>
          <a:prstGeom prst="rect">
            <a:avLst/>
          </a:prstGeom>
        </p:spPr>
        <p:txBody>
          <a:bodyPr vert="horz" lIns="94640" tIns="47319" rIns="94640" bIns="4731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5" y="9443698"/>
            <a:ext cx="2929838" cy="497125"/>
          </a:xfrm>
          <a:prstGeom prst="rect">
            <a:avLst/>
          </a:prstGeom>
        </p:spPr>
        <p:txBody>
          <a:bodyPr vert="horz" lIns="94640" tIns="47319" rIns="94640" bIns="47319" rtlCol="0" anchor="b"/>
          <a:lstStyle>
            <a:lvl1pPr algn="r">
              <a:defRPr sz="1200"/>
            </a:lvl1pPr>
          </a:lstStyle>
          <a:p>
            <a:fld id="{EB55853F-A9B2-49AB-9793-7F67A8959D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5B61-471A-454E-B84D-62FBE4811239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D97-183F-4EBE-952D-34324927D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5B61-471A-454E-B84D-62FBE4811239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D97-183F-4EBE-952D-34324927D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5B61-471A-454E-B84D-62FBE4811239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D97-183F-4EBE-952D-34324927D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5B61-471A-454E-B84D-62FBE4811239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D97-183F-4EBE-952D-34324927D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5B61-471A-454E-B84D-62FBE4811239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D97-183F-4EBE-952D-34324927D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5B61-471A-454E-B84D-62FBE4811239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D97-183F-4EBE-952D-34324927D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5B61-471A-454E-B84D-62FBE4811239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D97-183F-4EBE-952D-34324927D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5B61-471A-454E-B84D-62FBE4811239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D97-183F-4EBE-952D-34324927D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5B61-471A-454E-B84D-62FBE4811239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D97-183F-4EBE-952D-34324927D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5B61-471A-454E-B84D-62FBE4811239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D97-183F-4EBE-952D-34324927D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5B61-471A-454E-B84D-62FBE4811239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2D97-183F-4EBE-952D-34324927D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5B61-471A-454E-B84D-62FBE4811239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E2D97-183F-4EBE-952D-34324927D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5723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35038"/>
            <a:r>
              <a:rPr lang="ru-RU" b="1" dirty="0" smtClean="0">
                <a:solidFill>
                  <a:srgbClr val="004D86"/>
                </a:solidFill>
                <a:latin typeface="Arial" pitchFamily="34" charset="0"/>
                <a:cs typeface="Arial" pitchFamily="34" charset="0"/>
              </a:rPr>
              <a:t>Государственное бюджетное учреждение</a:t>
            </a:r>
          </a:p>
          <a:p>
            <a:pPr algn="ctr" defTabSz="935038"/>
            <a:r>
              <a:rPr lang="ru-RU" b="1" dirty="0" smtClean="0">
                <a:solidFill>
                  <a:srgbClr val="004D86"/>
                </a:solidFill>
                <a:latin typeface="Arial" pitchFamily="34" charset="0"/>
                <a:cs typeface="Arial" pitchFamily="34" charset="0"/>
              </a:rPr>
              <a:t>«Управление по обеспечению рационального использования и качества топливно-энергетических ресурсов в Республике Татарстан»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Результаты  деятельности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за   2016 г.</a:t>
            </a:r>
          </a:p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14356"/>
          <a:ext cx="9144000" cy="4473073"/>
        </p:xfrm>
        <a:graphic>
          <a:graphicData uri="http://schemas.openxmlformats.org/drawingml/2006/table">
            <a:tbl>
              <a:tblPr/>
              <a:tblGrid>
                <a:gridCol w="571472"/>
                <a:gridCol w="1806407"/>
                <a:gridCol w="1573735"/>
                <a:gridCol w="1573735"/>
                <a:gridCol w="1055440"/>
                <a:gridCol w="991607"/>
                <a:gridCol w="792589"/>
                <a:gridCol w="779015"/>
              </a:tblGrid>
              <a:tr h="120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ОАО "Арскнефтепродукт"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Арск, Сибирский тракт 14 (а/д Казань-Пермь, Сибирский тракт), АЗС № 211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Бензин автомобильный Премиум "Евро-95 ГОСТ Р 51866-2002 вид II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Фракционный состав (при температуре 100°С, %)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46-71%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7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41%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"Восход" (бывш. ИП - Камалеев Р.З.)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Балтасинский р-н, с. Ципья, ул.Советская, 45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Бензин неэтилированной марки АИ-92-К5 ГОСТ 32513-2013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62,3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52,3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3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"Восход" (бывш. ИП - Камалеев Р.З.)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Балтасинский р-н, д. Карадуван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Бензин неэтилированной марки АИ-92-К5 ГОСТ 32513-2013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62,6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52,6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929058" y="5214950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" y="428603"/>
          <a:ext cx="9143997" cy="6225672"/>
        </p:xfrm>
        <a:graphic>
          <a:graphicData uri="http://schemas.openxmlformats.org/drawingml/2006/table">
            <a:tbl>
              <a:tblPr/>
              <a:tblGrid>
                <a:gridCol w="500032"/>
                <a:gridCol w="1714512"/>
                <a:gridCol w="1500198"/>
                <a:gridCol w="1357322"/>
                <a:gridCol w="1571636"/>
                <a:gridCol w="981533"/>
                <a:gridCol w="810769"/>
                <a:gridCol w="707995"/>
              </a:tblGrid>
              <a:tr h="161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27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ИП Миронова А.А.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Бавлинский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район, 1280 км а/м М-5 "Урал" Москва-Челябинск, АЗС "М-5 Транзит"</a:t>
                      </a:r>
                    </a:p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Бензин неэтилированной марки АИ-92-К5 ГОСТ 32513-2013</a:t>
                      </a:r>
                    </a:p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122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112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Фракционный состав (в </a:t>
                      </a:r>
                      <a:r>
                        <a:rPr lang="ru-RU" sz="15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обьеме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испарившегося бензина 70 °С, %)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15-50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5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8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52%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Плотность при 15°С, кг/м3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725,0-780,0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4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717,6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7,4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"Каматрансойл"   АЗС №20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Менделеевск, ул. Трудовая, 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Бензин автомобильный </a:t>
                      </a:r>
                      <a:r>
                        <a:rPr lang="ru-RU" sz="15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Премиум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"Евро-95 вид II ГОСТ Р 51866-2002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Фракционный состав (при температуре 100°С, %)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46-71%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1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7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ИП - Григорьев С.В.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Зеленодольский район, с.Гари,ул. Гайдара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Бензин автомобильный Регуляр-92, класс 4 по ГОСТ Р 51105-97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Плотность при 15°С, кг/м3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725,0-780,0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5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719,2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5,8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500040"/>
          <a:ext cx="9144000" cy="5897951"/>
        </p:xfrm>
        <a:graphic>
          <a:graphicData uri="http://schemas.openxmlformats.org/drawingml/2006/table">
            <a:tbl>
              <a:tblPr/>
              <a:tblGrid>
                <a:gridCol w="500034"/>
                <a:gridCol w="1571636"/>
                <a:gridCol w="1785950"/>
                <a:gridCol w="1667729"/>
                <a:gridCol w="1055440"/>
                <a:gridCol w="991607"/>
                <a:gridCol w="792589"/>
                <a:gridCol w="779015"/>
              </a:tblGrid>
              <a:tr h="313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"Юмарт - Ойл"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Актаныш, ул. Строителей, 1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Бензин неэтилированной марки АИ-92-К5 ГОСТ 32513-2013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Плотность при 15°С, кг/м3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725,0-780-,0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8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716,4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8,6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"Юмарт - Ойл"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Актаныш, ул. Строителей, 1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Бензин автомобильный Нормаль-80, кл.4 ГОСТ Р 51105-97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Фракционный состав (при температуре 100°С, %)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40-70%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52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1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"АвтоГазСервис"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г. Альметьевск, ул. Монтажная, 2А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Бензин неэтилированной марки АИ-95-К5 ГОСТ 32513-2013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41,5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31,5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0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ООО "Транспорт-1"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РТ, г.Нижнекамск, ул. Первопроходцев, 7 , территория ПАТП-1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Бензин неэтилированной марки АИ-92-К5 ГОСТ 32513-2013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ГОСТ,       ТР ТС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8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25,5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15,5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0" y="6357958"/>
            <a:ext cx="9144000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642919"/>
          <a:ext cx="9143998" cy="5688791"/>
        </p:xfrm>
        <a:graphic>
          <a:graphicData uri="http://schemas.openxmlformats.org/drawingml/2006/table">
            <a:tbl>
              <a:tblPr/>
              <a:tblGrid>
                <a:gridCol w="728755"/>
                <a:gridCol w="1649124"/>
                <a:gridCol w="1573735"/>
                <a:gridCol w="1573735"/>
                <a:gridCol w="1055438"/>
                <a:gridCol w="1063046"/>
                <a:gridCol w="721150"/>
                <a:gridCol w="779015"/>
              </a:tblGrid>
              <a:tr h="325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8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ООО "Новация"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РТ, г.Альметьевск, ул. Полевая, 7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Бензин неэтилированный марки АИ-80-К5  ГОСТ 32513-2013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ГОСТ,       ТР ТС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4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212,4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202,4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78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ИП Семенов А.В.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РТ,Аксубаевский р-н, пгт. Аксубаево, ул.Водстрой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Бензин неэтилированный марки АИ-92-К5  ГОСТ 32513-2013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ГОСТ,       ТР ТС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7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43,4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33,4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78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ИП Семенов А.В.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РТ,Аксубаевский р-н, пгт. Аксубаево, ул.Водстрой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Бензин автомобильный ЭКТО Plus, вид III  СТО 00044434-006-2005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ГОСТ,       ТР ТС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7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45,4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35,4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500041"/>
          <a:ext cx="9144002" cy="6124071"/>
        </p:xfrm>
        <a:graphic>
          <a:graphicData uri="http://schemas.openxmlformats.org/drawingml/2006/table">
            <a:tbl>
              <a:tblPr/>
              <a:tblGrid>
                <a:gridCol w="571473"/>
                <a:gridCol w="2143140"/>
                <a:gridCol w="1357322"/>
                <a:gridCol w="1881892"/>
                <a:gridCol w="981593"/>
                <a:gridCol w="922729"/>
                <a:gridCol w="642942"/>
                <a:gridCol w="642911"/>
              </a:tblGrid>
              <a:tr h="10058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16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Наименование организации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Объект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Марка нефтепродукта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Показатель несоответствия нефтепродукта ГОСТ, СТО, ТУ и т.д.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Отклонение от ГОСТ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5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6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По жалобам</a:t>
                      </a:r>
                      <a:endParaRPr lang="ru-RU" sz="16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14" marR="6814" marT="68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600" b="1" i="1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14" marR="6814" marT="681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Топливо дизельное</a:t>
                      </a:r>
                      <a:endParaRPr lang="ru-RU" sz="1600" b="1" i="1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14" marR="6814" marT="681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600" b="1" i="1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14" marR="6814" marT="681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14" marR="6814" marT="681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14" marR="6814" marT="68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14" marR="6814" marT="68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9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бензобак а/м Ленд Ровер жалоба гр.Селюкова И.А.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б/б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"Евро" сорт С, ДТ-Л-К5 по ГОСТ 32511-2013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510,2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500,2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3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"Протон"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Актанышский р-н, 1165 км, а/д    М-7 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ЭКТО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Diesel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вид 2, кл.3 СТО 00044434-007-2006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Температура вспышки, °С выше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СТО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55 °С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"Корунд" 18.08.2016           Письмо вх.№735 от 20.07.16.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48 °С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7 °С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8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бензобак а/м Шевроле-Каптива, жалоба гр.Савельев П.В.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б/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"Евро" сорт С, ДТ-Л-К5 по ГОСТ 32511-2013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ГОСТ,       ТР ТС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37,9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27,9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4071934" y="6643710"/>
            <a:ext cx="18573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28605"/>
          <a:ext cx="9143999" cy="3339350"/>
        </p:xfrm>
        <a:graphic>
          <a:graphicData uri="http://schemas.openxmlformats.org/drawingml/2006/table">
            <a:tbl>
              <a:tblPr/>
              <a:tblGrid>
                <a:gridCol w="653113"/>
                <a:gridCol w="1596577"/>
                <a:gridCol w="870860"/>
                <a:gridCol w="1886864"/>
                <a:gridCol w="1451434"/>
                <a:gridCol w="1112257"/>
                <a:gridCol w="786447"/>
                <a:gridCol w="786447"/>
              </a:tblGrid>
              <a:tr h="2457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83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бензобак а/м Мазда, жалоба гр.Антонов В.П.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б/б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"Евро" сорт С, ДТ-Л-К5 по ГОСТ 32511-2013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Температура вспышки, °С выше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СТО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55 °С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ниже 10 °С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45 °С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Плотность при 15°С, кг/м</a:t>
                      </a:r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820-845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815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Кинематическая вязкость при 40 °С, мм</a:t>
                      </a:r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/с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2,0-4,5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6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1,9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3786190"/>
          <a:ext cx="9144001" cy="2724577"/>
        </p:xfrm>
        <a:graphic>
          <a:graphicData uri="http://schemas.openxmlformats.org/drawingml/2006/table">
            <a:tbl>
              <a:tblPr/>
              <a:tblGrid>
                <a:gridCol w="642910"/>
                <a:gridCol w="1842085"/>
                <a:gridCol w="872559"/>
                <a:gridCol w="1714512"/>
                <a:gridCol w="1357322"/>
                <a:gridCol w="1083837"/>
                <a:gridCol w="815388"/>
                <a:gridCol w="815388"/>
              </a:tblGrid>
              <a:tr h="265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Бензины </a:t>
                      </a:r>
                      <a:r>
                        <a:rPr lang="ru-RU" sz="1600" b="1" i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 автомобильные</a:t>
                      </a:r>
                      <a:endParaRPr lang="ru-RU" sz="1600" b="1" i="1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14" marR="6814" marT="6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ИП Кириллов М.С.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Казань,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ул.Тэцевская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7Б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Бензин автомобильный Регуляр-92, класс 4 по ГОСТ Р 51105-97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Плотность при 15°С, кг/м3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725,0-780,0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82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722,3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2,7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бензобак а/м Хундай Солярис, жалоба гр.Цырулина А.С.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б/б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Бензин автомобильный Регуляр-92-К5 по ГОСТ Р 51105-97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ГОСТ,       ТР ТС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22,2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12,2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57166"/>
          <a:ext cx="9143999" cy="6462158"/>
        </p:xfrm>
        <a:graphic>
          <a:graphicData uri="http://schemas.openxmlformats.org/drawingml/2006/table">
            <a:tbl>
              <a:tblPr/>
              <a:tblGrid>
                <a:gridCol w="854353"/>
                <a:gridCol w="1628107"/>
                <a:gridCol w="1789307"/>
                <a:gridCol w="1450789"/>
                <a:gridCol w="1080031"/>
                <a:gridCol w="854353"/>
                <a:gridCol w="773754"/>
                <a:gridCol w="713305"/>
              </a:tblGrid>
              <a:tr h="8572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16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Наименование организации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Объект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Марка нефтепродукта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Показатель несоответствия нефтепродукта ГОСТ, СТО, ТУ и т.д.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Отклонение от ГОСТ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3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372">
                <a:tc gridSpan="8"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r>
                        <a:rPr lang="ru-RU" sz="16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. По обращениям</a:t>
                      </a:r>
                      <a:r>
                        <a:rPr lang="ru-RU" sz="1600" b="1" i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ОМВД  </a:t>
                      </a:r>
                      <a:r>
                        <a:rPr lang="ru-RU" sz="1600" b="1" i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           Топливо </a:t>
                      </a:r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дизельное</a:t>
                      </a:r>
                    </a:p>
                  </a:txBody>
                  <a:tcPr marL="8374" marR="8374" marT="8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6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• по обращению ОМВД РТ по Елабужскому р-ну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                                                            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9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7500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7490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37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latin typeface="Arial" pitchFamily="34" charset="0"/>
                          <a:cs typeface="Arial" pitchFamily="34" charset="0"/>
                        </a:rPr>
                        <a:t>Бензины автомобильные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6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ИП Кирилов М.С.      </a:t>
                      </a:r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(ООО "Вик 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Ойл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")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РТ, г.Казань, Пр. Победы, 45г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Бензин неэтилированной марки АИ-92-К5 ГОСТ 32513-2013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9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32,4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22,4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0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ИП Набиуллин М.Г.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РТ, Елабужский район 202км автодороги Казань-Набер. Челны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Бензин неэтилированной марки АИ-92-К5 ГОСТ 32513-2013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9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39,9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29,9</a:t>
                      </a:r>
                    </a:p>
                  </a:txBody>
                  <a:tcPr marL="8374" marR="8374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74638"/>
            <a:ext cx="9144000" cy="79690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Перечень объектов, на которых  выявлено моторное топливо, не соответствующее  требованиям  ГОСТ в  период Месячника по проверке качества моторных топлив с 24.10.2016г.  по 21.11.2016г.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071545"/>
          <a:ext cx="9144000" cy="1511533"/>
        </p:xfrm>
        <a:graphic>
          <a:graphicData uri="http://schemas.openxmlformats.org/drawingml/2006/table">
            <a:tbl>
              <a:tblPr/>
              <a:tblGrid>
                <a:gridCol w="391922"/>
                <a:gridCol w="1465434"/>
                <a:gridCol w="1428760"/>
                <a:gridCol w="1357322"/>
                <a:gridCol w="816197"/>
                <a:gridCol w="862307"/>
                <a:gridCol w="1393330"/>
                <a:gridCol w="485296"/>
                <a:gridCol w="473119"/>
                <a:gridCol w="470313"/>
              </a:tblGrid>
              <a:tr h="906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2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2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91" marR="5091" marT="50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Наименование организации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Объект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Марка нефтепродукта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Показатель несоответствия нефтепродукта ГОСТ, СТО, ТУ и т.д.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Отклонение от ГОСТ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Arial" pitchFamily="34" charset="0"/>
                          <a:cs typeface="Arial" pitchFamily="34" charset="0"/>
                        </a:rPr>
                        <a:t>Примечание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091" marR="5091" marT="5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091" marR="5091" marT="509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500" b="1" i="1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</a:t>
                      </a:r>
                    </a:p>
                    <a:p>
                      <a:pPr algn="ctr" fontAlgn="t"/>
                      <a:r>
                        <a:rPr lang="ru-RU" sz="1200" b="1" i="1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091" marR="5091" marT="509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91" marR="5091" marT="509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91" marR="5091" marT="509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91" marR="5091" marT="50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91" marR="5091" marT="50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91" marR="5091" marT="50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091" marR="5091" marT="509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" y="2571745"/>
          <a:ext cx="9143998" cy="4413838"/>
        </p:xfrm>
        <a:graphic>
          <a:graphicData uri="http://schemas.openxmlformats.org/drawingml/2006/table">
            <a:tbl>
              <a:tblPr/>
              <a:tblGrid>
                <a:gridCol w="571471"/>
                <a:gridCol w="1357322"/>
                <a:gridCol w="1357322"/>
                <a:gridCol w="1428760"/>
                <a:gridCol w="1600342"/>
                <a:gridCol w="899988"/>
                <a:gridCol w="571504"/>
                <a:gridCol w="500066"/>
                <a:gridCol w="857223"/>
              </a:tblGrid>
              <a:tr h="4906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ИП Карабаева М.М.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РТ, </a:t>
                      </a:r>
                      <a:r>
                        <a:rPr lang="ru-RU" sz="15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Зеленодольский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р-н, с.Нурлаты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 "Евро" сорт С, ДТ-Л-К5, ГОСТ 32511-2013                                                                   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Температура вспышки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выше       55°С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9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32°С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4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ООО "Транснефтепродукт"  АЗС №8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РТ, Мамадышский р-н, 937 км, а/д Москва - Уфа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 ТАНЕКО межсезонное сорт F, кл 5, ЕВРО (ДТ-Е-К5)  СТО 11605031-085-2014                                                                     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Фракционный состав (при температуре 250°С, %)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5142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29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Температура вспышки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выше       55°С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5169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51°С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Кинематическая вязкость при 40 °С, мм2/с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2,0 - 4,5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1,8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26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5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5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5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500043"/>
          <a:ext cx="9144000" cy="4754717"/>
        </p:xfrm>
        <a:graphic>
          <a:graphicData uri="http://schemas.openxmlformats.org/drawingml/2006/table">
            <a:tbl>
              <a:tblPr/>
              <a:tblGrid>
                <a:gridCol w="688769"/>
                <a:gridCol w="1558636"/>
                <a:gridCol w="1324463"/>
                <a:gridCol w="1650307"/>
                <a:gridCol w="992899"/>
                <a:gridCol w="928694"/>
                <a:gridCol w="571504"/>
                <a:gridCol w="571504"/>
                <a:gridCol w="857224"/>
              </a:tblGrid>
              <a:tr h="229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5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5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5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ООО "Мустанг </a:t>
                      </a:r>
                      <a:r>
                        <a:rPr lang="ru-RU" sz="15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Ойл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"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г. Казань, ул. Васильченко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 ТАНЕКО межсезонное сорт F, кл 5, ЕВРО (ДТ-Е-К5)  СТО 11605031-085-2014                                                                     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699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46,1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36,1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8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ООО "Кама - </a:t>
                      </a:r>
                      <a:r>
                        <a:rPr lang="ru-RU" sz="15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Трейд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"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Азнакаево, а/д Азнакаево - Актюба, 1 км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 "Евро" сорт С, вид III, ДТ-Л-К5, ГОСТ 32511-2013                                                                   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Температура вспышки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выше       55°С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36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32°С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9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ИП Шакуров А.Р.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Муслюмово, ул. Молодежная, 13Б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 "Евро" сорт Е, вид III, ДТ-Е(межсезонное) -К5, ГОСТ 32511-2013                                                                   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Температура вспышки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выше       55°С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707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43°С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856" marR="5856" marT="58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" y="357167"/>
          <a:ext cx="9143999" cy="6476981"/>
        </p:xfrm>
        <a:graphic>
          <a:graphicData uri="http://schemas.openxmlformats.org/drawingml/2006/table">
            <a:tbl>
              <a:tblPr/>
              <a:tblGrid>
                <a:gridCol w="500034"/>
                <a:gridCol w="1285884"/>
                <a:gridCol w="1071568"/>
                <a:gridCol w="1928826"/>
                <a:gridCol w="1428760"/>
                <a:gridCol w="857258"/>
                <a:gridCol w="642942"/>
                <a:gridCol w="500066"/>
                <a:gridCol w="928661"/>
              </a:tblGrid>
              <a:tr h="249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397" marR="5397" marT="53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5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5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5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7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97" marR="5397" marT="53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ООО "</a:t>
                      </a:r>
                      <a:r>
                        <a:rPr lang="ru-RU" sz="15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Инвест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5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Оил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"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Минделеевский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р-н, 19 км, а/</a:t>
                      </a:r>
                      <a:r>
                        <a:rPr lang="ru-RU" sz="15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Елабуга - Ижевск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 "Евро" Зимнее, класс 2, ДТ-З-К5, ГОСТ 32511-2013                                                                   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Предельная температура </a:t>
                      </a:r>
                      <a:r>
                        <a:rPr lang="ru-RU" sz="13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фильтруемости</a:t>
                      </a:r>
                      <a:endParaRPr lang="ru-RU" sz="13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 Р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не выше      -32 °С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442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минус 22 °С 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38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97" marR="5397" marT="53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ООО "Мустанг Ойл"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г. Казань, ул. А.Кутуя, 161Б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 ТАНЕКО межсезонное сорт F, </a:t>
                      </a:r>
                      <a:r>
                        <a:rPr lang="ru-RU" sz="14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кл</a:t>
                      </a: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5, ЕВРО (ДТ-Е-К5)  СТО 11605031-085-2014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                                                                   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790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36,8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26,8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7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97" marR="5397" marT="53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ООО "Аккош"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Бавлинский р-н, М-5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 "Евро" зимнее, класс 2, ДТ-З-К5, ГОСТ 32511-2013                                                                   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Предельная температура </a:t>
                      </a:r>
                      <a:r>
                        <a:rPr lang="ru-RU" sz="13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фильтруемости</a:t>
                      </a:r>
                      <a:endParaRPr lang="ru-RU" sz="13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 Р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не выше      -32 °С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456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-27 °С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25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97" marR="5397" marT="53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ООО "Аккош"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Бавлинский р-н, М-5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 "Евро" зимнее, класс 2, ДТ-З-К5, ГОСТ 32511-2013                                                                   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Предельная температура </a:t>
                      </a:r>
                      <a:r>
                        <a:rPr lang="ru-RU" sz="13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фильтруемости</a:t>
                      </a:r>
                      <a:endParaRPr lang="ru-RU" sz="13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 Р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не выше      -32 °С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4987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27 °С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8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397" marR="5397" marT="53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ООО "ГОСТ </a:t>
                      </a:r>
                      <a:r>
                        <a:rPr lang="ru-RU" sz="15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Ойл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" </a:t>
                      </a:r>
                      <a:r>
                        <a:rPr lang="ru-RU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АЗС №3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г.Н.Челны, пр.Казанский, 261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 ЭКТО  Diesel  кл.1 в.2 (ДТ-З-К5) СТО 00044434-007-2006 с изм.1-5                                                                 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 Р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903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59,4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49,4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97" marR="5397" marT="5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6858000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Аналитическая справка об итогах деятельности в 2016 году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государственного бюджетного учреждения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«Управление по обеспечению рационального использования и качества топливно-энергетических ресурсов в Республике Татарстан»</a:t>
            </a:r>
            <a:br>
              <a:rPr lang="ru-RU" sz="1400" b="1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Благодаря проведенным в 2016 году мероприятиям Учреждением </a:t>
            </a:r>
            <a:r>
              <a:rPr lang="ru-RU" sz="1400" b="1" dirty="0" smtClean="0"/>
              <a:t>выявлен общий потенциал экономии </a:t>
            </a:r>
            <a:r>
              <a:rPr lang="ru-RU" sz="1400" b="1" dirty="0" err="1" smtClean="0"/>
              <a:t>топливно</a:t>
            </a:r>
            <a:r>
              <a:rPr lang="ru-RU" sz="1400" b="1" dirty="0" smtClean="0"/>
              <a:t> – энергетических ресурсов: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2 595,3 тонн условного топлива на сумму 37 165,3 тыс. рублей.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том числе: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i="1" u="sng" dirty="0" smtClean="0"/>
              <a:t> Отдел энергосбережения и </a:t>
            </a:r>
            <a:r>
              <a:rPr lang="ru-RU" sz="1400" b="1" i="1" u="sng" dirty="0" err="1" smtClean="0"/>
              <a:t>энергоаудита</a:t>
            </a:r>
            <a:r>
              <a:rPr lang="ru-RU" sz="1400" i="1" u="sng" dirty="0" smtClean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результате проведенных </a:t>
            </a:r>
            <a:r>
              <a:rPr lang="ru-RU" sz="1400" b="1" dirty="0" smtClean="0"/>
              <a:t>51</a:t>
            </a:r>
            <a:r>
              <a:rPr lang="ru-RU" sz="1400" dirty="0" smtClean="0"/>
              <a:t> энергетического обследования предприятий и организаций бюджетной сферы выявлен потенциал экономии ТЭР:</a:t>
            </a:r>
            <a:br>
              <a:rPr lang="ru-RU" sz="1400" dirty="0" smtClean="0"/>
            </a:br>
            <a:r>
              <a:rPr lang="ru-RU" sz="1400" dirty="0" smtClean="0"/>
              <a:t>                    </a:t>
            </a:r>
            <a:r>
              <a:rPr lang="ru-RU" sz="1400" b="1" dirty="0" smtClean="0"/>
              <a:t>1 232,48 </a:t>
            </a:r>
            <a:r>
              <a:rPr lang="ru-RU" sz="1400" b="1" dirty="0" err="1" smtClean="0"/>
              <a:t>т.у.т</a:t>
            </a:r>
            <a:r>
              <a:rPr lang="ru-RU" sz="1400" b="1" dirty="0" smtClean="0"/>
              <a:t>. на сумму 18 994,71 </a:t>
            </a:r>
            <a:r>
              <a:rPr lang="ru-RU" sz="1400" b="1" dirty="0" smtClean="0"/>
              <a:t>тыс.рублей </a:t>
            </a:r>
            <a:r>
              <a:rPr lang="ru-RU" sz="1400" b="1" i="1" dirty="0" smtClean="0"/>
              <a:t>(слайд №1).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Проведением </a:t>
            </a:r>
            <a:r>
              <a:rPr lang="ru-RU" sz="1400" b="1" dirty="0" smtClean="0"/>
              <a:t>40</a:t>
            </a:r>
            <a:r>
              <a:rPr lang="ru-RU" sz="1400" dirty="0" smtClean="0"/>
              <a:t> контрольных повторных обследований устранения выявленных нарушений и выполнения выданных рекомендаций по проведенным </a:t>
            </a:r>
            <a:r>
              <a:rPr lang="ru-RU" sz="1400" dirty="0" err="1" smtClean="0"/>
              <a:t>энергообследованиям</a:t>
            </a:r>
            <a:r>
              <a:rPr lang="ru-RU" sz="1400" dirty="0" smtClean="0"/>
              <a:t> в 2014 </a:t>
            </a:r>
            <a:r>
              <a:rPr lang="ru-RU" sz="1400" dirty="0" smtClean="0"/>
              <a:t>г. </a:t>
            </a:r>
            <a:r>
              <a:rPr lang="ru-RU" sz="1400" dirty="0" smtClean="0"/>
              <a:t>в организациях бюджетной сферы, выявлено не полное устранение нарушений, а части нарушений и рекомендаций.</a:t>
            </a:r>
            <a:br>
              <a:rPr lang="ru-RU" sz="1400" dirty="0" smtClean="0"/>
            </a:br>
            <a:r>
              <a:rPr lang="ru-RU" sz="1400" dirty="0" smtClean="0"/>
              <a:t>В результате устранения части нарушений и выполнения выданных ранее рекомендаций экономия ТЭР составила:</a:t>
            </a:r>
            <a:br>
              <a:rPr lang="ru-RU" sz="1400" dirty="0" smtClean="0"/>
            </a:br>
            <a:r>
              <a:rPr lang="ru-RU" sz="1400" dirty="0" smtClean="0"/>
              <a:t>                 </a:t>
            </a:r>
            <a:r>
              <a:rPr lang="ru-RU" sz="1400" b="1" dirty="0" smtClean="0"/>
              <a:t>1 428,78 </a:t>
            </a:r>
            <a:r>
              <a:rPr lang="ru-RU" sz="1400" b="1" dirty="0" err="1" smtClean="0"/>
              <a:t>т.у.т</a:t>
            </a:r>
            <a:r>
              <a:rPr lang="ru-RU" sz="1400" b="1" dirty="0" smtClean="0"/>
              <a:t>.  на  сумму  13 099,39 тыс.рублей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	Не реализованный потенциал (не устраненные нарушения) экономии ТЭР составил:</a:t>
            </a:r>
            <a:br>
              <a:rPr lang="ru-RU" sz="1400" dirty="0" smtClean="0"/>
            </a:br>
            <a:r>
              <a:rPr lang="ru-RU" sz="1400" dirty="0" smtClean="0"/>
              <a:t>               </a:t>
            </a:r>
            <a:r>
              <a:rPr lang="ru-RU" sz="1400" b="1" dirty="0" smtClean="0"/>
              <a:t>1 201,07 </a:t>
            </a:r>
            <a:r>
              <a:rPr lang="ru-RU" sz="1400" b="1" dirty="0" err="1" smtClean="0"/>
              <a:t>т.у.т</a:t>
            </a:r>
            <a:r>
              <a:rPr lang="ru-RU" sz="1400" b="1" dirty="0" smtClean="0"/>
              <a:t>. на сумму 13 503,70 тыс.рублей.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результате обследования индикативным методом фактических затрат и нормативных затрат ТЭР выявлено в   </a:t>
            </a:r>
            <a:r>
              <a:rPr lang="ru-RU" sz="1400" b="1" dirty="0" smtClean="0"/>
              <a:t>45</a:t>
            </a:r>
            <a:r>
              <a:rPr lang="ru-RU" sz="1400" dirty="0" smtClean="0"/>
              <a:t> бюджетных организациях фактическое потребление превышает нормативное.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i="1" u="sng" dirty="0" smtClean="0"/>
              <a:t> Отдел обеспечения рационального использования газообразных видов топлива</a:t>
            </a: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>Благодаря системной и постоянной проводимой работе достигнута своевременная подготовленность для работы в осеннее – зимний период 2016 – 2017 гг. и своевременный завоз запасов топлива на </a:t>
            </a:r>
            <a:r>
              <a:rPr lang="ru-RU" sz="1400" b="1" dirty="0" smtClean="0"/>
              <a:t>56 РТХ</a:t>
            </a:r>
            <a:r>
              <a:rPr lang="ru-RU" sz="1400" dirty="0" smtClean="0"/>
              <a:t> из </a:t>
            </a:r>
            <a:r>
              <a:rPr lang="ru-RU" sz="1400" b="1" dirty="0" smtClean="0"/>
              <a:t>61</a:t>
            </a:r>
            <a:r>
              <a:rPr lang="ru-RU" sz="1400" dirty="0" smtClean="0"/>
              <a:t>  «Перечня источников  производства тепла–потребителей газа Республики Татарстан, для которых  обязательно наличие резервных топливных  хозяйств  и нормативного запаса резервного  топлива, с оценкой степени готовности их к работе в </a:t>
            </a:r>
            <a:r>
              <a:rPr lang="ru-RU" sz="1400" dirty="0" err="1" smtClean="0"/>
              <a:t>осеннее-зимний</a:t>
            </a:r>
            <a:r>
              <a:rPr lang="ru-RU" sz="1400" dirty="0" smtClean="0"/>
              <a:t> период и наличия нормативных запасов резервного топлива».</a:t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571481"/>
          <a:ext cx="9144005" cy="5495256"/>
        </p:xfrm>
        <a:graphic>
          <a:graphicData uri="http://schemas.openxmlformats.org/drawingml/2006/table">
            <a:tbl>
              <a:tblPr/>
              <a:tblGrid>
                <a:gridCol w="571478"/>
                <a:gridCol w="1428760"/>
                <a:gridCol w="1357322"/>
                <a:gridCol w="1357322"/>
                <a:gridCol w="1264202"/>
                <a:gridCol w="950376"/>
                <a:gridCol w="857256"/>
                <a:gridCol w="500059"/>
                <a:gridCol w="857230"/>
              </a:tblGrid>
              <a:tr h="229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5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5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5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ООО "ГОСТ </a:t>
                      </a:r>
                      <a:r>
                        <a:rPr lang="ru-RU" sz="15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Ойл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"    </a:t>
                      </a:r>
                      <a:r>
                        <a:rPr lang="ru-RU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        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АЗС №4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г.Н.Челны, ул. Металлургическая, 31А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 ЭКТО  </a:t>
                      </a:r>
                      <a:r>
                        <a:rPr lang="ru-RU" sz="15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Diesel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 кл.1 в.2 (ДТ-З-К5) СТО 00044434-007-2006 с изм.1-5                                                                 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 Р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986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51,4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41,4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22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ООО "Фортуна"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г.Альметьевск, ул. Базовая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 "Евро" сорт С, ДТ-Е-К5, ГОСТ 32511-2013                                                                   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Плотность при 15°С, кг/м3 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820-845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453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816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53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Температура вспышки, °С выше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53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53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Фракционный состав (при температуре 180°С, %)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65%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53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78%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53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Кинематическая вязкость при 40 °С, мм2/с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2,0 - 4,5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53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1,6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0,4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2" y="285731"/>
          <a:ext cx="9144004" cy="6432167"/>
        </p:xfrm>
        <a:graphic>
          <a:graphicData uri="http://schemas.openxmlformats.org/drawingml/2006/table">
            <a:tbl>
              <a:tblPr/>
              <a:tblGrid>
                <a:gridCol w="428598"/>
                <a:gridCol w="1357322"/>
                <a:gridCol w="1643074"/>
                <a:gridCol w="1500198"/>
                <a:gridCol w="1143008"/>
                <a:gridCol w="1071570"/>
                <a:gridCol w="571504"/>
                <a:gridCol w="428628"/>
                <a:gridCol w="1000102"/>
              </a:tblGrid>
              <a:tr h="239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 ТАНЕКО межсезонное сорт F, кл 5, ЕВРО (ДТ-Е-К5)  СТО 11605031-085-2014                                                                     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 Р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6187" marR="6187" marT="61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19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Елабужский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р-н, 205 км, а/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Казань - Челны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25,1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Температура вспышки, °С выше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6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"Технология ЛТД"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0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2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 ТАНЕКО межсезонное сорт F, </a:t>
                      </a:r>
                      <a:r>
                        <a:rPr lang="ru-RU" sz="14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кл</a:t>
                      </a: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5, ЕВРО (ДТ-Е-К5)  СТО 11605031-085-2014                                                                     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 Р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6187" marR="6187" marT="61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2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ООО "</a:t>
                      </a:r>
                      <a:r>
                        <a:rPr lang="ru-RU" sz="16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ТрансНефтеПродукт</a:t>
                      </a:r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"</a:t>
                      </a:r>
                    </a:p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Елабужский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р-н, 219 км, а/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Казань - Челны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21,4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Температура вспышки, °С выше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3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7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22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ООО "</a:t>
                      </a:r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Каматрансоил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"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г.Мензелинск, ул. Северная, 2А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 ТАНЕКО летнее сорт С, </a:t>
                      </a:r>
                      <a:r>
                        <a:rPr lang="ru-RU" sz="14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кл</a:t>
                      </a: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5, ЕВРО (ДТ-Л-К5)  СТО 11605031-085-2014                                                                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 Р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12230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376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366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2" y="428605"/>
          <a:ext cx="9144004" cy="5945282"/>
        </p:xfrm>
        <a:graphic>
          <a:graphicData uri="http://schemas.openxmlformats.org/drawingml/2006/table">
            <a:tbl>
              <a:tblPr/>
              <a:tblGrid>
                <a:gridCol w="500036"/>
                <a:gridCol w="1571636"/>
                <a:gridCol w="1663120"/>
                <a:gridCol w="1487386"/>
                <a:gridCol w="997528"/>
                <a:gridCol w="995502"/>
                <a:gridCol w="428628"/>
                <a:gridCol w="500066"/>
                <a:gridCol w="1000102"/>
              </a:tblGrid>
              <a:tr h="2956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0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ООО "АЗС Челны"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Мензелинский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р-н, </a:t>
                      </a:r>
                      <a:r>
                        <a:rPr lang="ru-RU" sz="15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с.Кузембетьево</a:t>
                      </a:r>
                      <a:endParaRPr lang="ru-RU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 ТАНЕКО летнее сорт С, </a:t>
                      </a:r>
                      <a:r>
                        <a:rPr lang="ru-RU" sz="14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кл</a:t>
                      </a: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5, ЕВРО (ДТ-Л-К5)  СТО 11605031-085-2014                                                                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 Р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1165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367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357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02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ИП Коноплева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Альметьевский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р-н, р.п. Нижняя Мактама, около УТНТ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 "Евро" сорт Е, вид III, ДТ-Е(межсезонное) -К5, ГОСТ Р 52368-2005 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Температура вспышки, °С выше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7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 ЕВРО межсезонное сорт F, кл.5  СТО 11605031-085-2014                                                                 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 Р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6187" marR="6187" marT="61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3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г. Альметьевск,               ул. Полевая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"Новация"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Температура вспышки, °С выше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7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357167"/>
          <a:ext cx="9144002" cy="6290325"/>
        </p:xfrm>
        <a:graphic>
          <a:graphicData uri="http://schemas.openxmlformats.org/drawingml/2006/table">
            <a:tbl>
              <a:tblPr/>
              <a:tblGrid>
                <a:gridCol w="650937"/>
                <a:gridCol w="1473029"/>
                <a:gridCol w="1405691"/>
                <a:gridCol w="1405691"/>
                <a:gridCol w="1136851"/>
                <a:gridCol w="857256"/>
                <a:gridCol w="149499"/>
                <a:gridCol w="493443"/>
                <a:gridCol w="642942"/>
                <a:gridCol w="928663"/>
              </a:tblGrid>
              <a:tr h="2287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278" marR="5278" marT="5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1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78" marR="5278" marT="52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500" b="1" i="1" u="none" strike="noStrike">
                          <a:latin typeface="Arial" pitchFamily="34" charset="0"/>
                          <a:cs typeface="Arial" pitchFamily="34" charset="0"/>
                        </a:rPr>
                        <a:t>Бензины автомобильные</a:t>
                      </a:r>
                    </a:p>
                  </a:txBody>
                  <a:tcPr marL="5278" marR="5278" marT="52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500" b="1" i="1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78" marR="5278" marT="52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5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278" marR="5278" marT="5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ЗАО "Кулон"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Рыбно - </a:t>
                      </a:r>
                      <a:r>
                        <a:rPr lang="ru-RU" sz="15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Слободский</a:t>
                      </a:r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р-н, д.Янаул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Бензин неэтилированный марки АИ-92-К5 ГОСТ 32513-2013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Фракционный состав (при температуре 150°С, %)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ниже 215%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9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240%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5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278" marR="5278" marT="5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ООО "Глобойл"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Заинский р-н, а/д Заинск - Челны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Бензин автомобильный неэтилированный марки Регуляр-92 (АИ-92-К5) ГОСТ Р 51105-97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96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79,4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69,4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5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278" marR="5278" marT="5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ООО "Зай Сервис"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Альметьевск, ок. автосалона "Сапсан"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Бензин автомобильный неэтилированный       АИ-95-К5   ГОСТ  32513 - 2013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4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41,8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31,8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5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278" marR="5278" marT="52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ООО "Новация +"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Альметьевск, ул. Шевченко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Бензин автомобильный неэтилированный       АИ-92-К5  ГОСТ    32513 - 2013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96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17,4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7,4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278" marR="5278" marT="5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4929190" y="6643710"/>
            <a:ext cx="10715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2" y="428603"/>
          <a:ext cx="9144004" cy="4490754"/>
        </p:xfrm>
        <a:graphic>
          <a:graphicData uri="http://schemas.openxmlformats.org/drawingml/2006/table">
            <a:tbl>
              <a:tblPr/>
              <a:tblGrid>
                <a:gridCol w="500036"/>
                <a:gridCol w="1428760"/>
                <a:gridCol w="1600863"/>
                <a:gridCol w="1405691"/>
                <a:gridCol w="1065412"/>
                <a:gridCol w="1071570"/>
                <a:gridCol w="500066"/>
                <a:gridCol w="539083"/>
                <a:gridCol w="1032523"/>
              </a:tblGrid>
              <a:tr h="259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6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"Старт Оил"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Тукаевский р-н, а/д Н.Челны - Сарманово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50" b="0" i="0" u="none" strike="noStrike" dirty="0">
                          <a:latin typeface="Arial" pitchFamily="34" charset="0"/>
                          <a:cs typeface="Arial" pitchFamily="34" charset="0"/>
                        </a:rPr>
                        <a:t>Бензин автомобильный неэтилированный       АИ-92-К5  ГОСТ    32513 - 2013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45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6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ИП Григорьев С.В.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Зеленодольский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р-н, с.Гари, ул.Гайдара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50" b="0" i="0" u="none" strike="noStrike" dirty="0">
                          <a:latin typeface="Arial" pitchFamily="34" charset="0"/>
                          <a:cs typeface="Arial" pitchFamily="34" charset="0"/>
                        </a:rPr>
                        <a:t>Бензин автомобильный неэтилированный       АИ-92-К5  ГОСТ    32513 - 2013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7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20,0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0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ООО "Новация плюс"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г.Альметьевск, ул. Объездная около СУ-5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50" b="0" i="0" u="none" strike="noStrike" dirty="0">
                          <a:latin typeface="Arial" pitchFamily="34" charset="0"/>
                          <a:cs typeface="Arial" pitchFamily="34" charset="0"/>
                        </a:rPr>
                        <a:t>Бензин автомобильный неэтилированный       АИ-92-К5  ГОСТ    32513 - 2013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 Р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1020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28,1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18,1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" y="4929198"/>
          <a:ext cx="9143999" cy="1469227"/>
        </p:xfrm>
        <a:graphic>
          <a:graphicData uri="http://schemas.openxmlformats.org/drawingml/2006/table">
            <a:tbl>
              <a:tblPr/>
              <a:tblGrid>
                <a:gridCol w="500032"/>
                <a:gridCol w="1428760"/>
                <a:gridCol w="1643074"/>
                <a:gridCol w="1357322"/>
                <a:gridCol w="1071570"/>
                <a:gridCol w="1071570"/>
                <a:gridCol w="571504"/>
                <a:gridCol w="500066"/>
                <a:gridCol w="1000101"/>
              </a:tblGrid>
              <a:tr h="7143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ОАО "Бугульманефтепродукт" АЗС №60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Ютазинский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р-н, п.Уруссу, ул.Советская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Бензин неэтилированный марки АИ-80-К5 ГОСТ Р 51105-97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Фракционный состав (при температуре 150°С, %)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ниже 215%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Месячник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243%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28%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Динамика состояния качества моторных топлив в Республике Татарстан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0" y="3929066"/>
          <a:ext cx="9144000" cy="2928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" y="661126"/>
          <a:ext cx="9143992" cy="2624999"/>
        </p:xfrm>
        <a:graphic>
          <a:graphicData uri="http://schemas.openxmlformats.org/drawingml/2006/table">
            <a:tbl>
              <a:tblPr/>
              <a:tblGrid>
                <a:gridCol w="1821172"/>
                <a:gridCol w="610235"/>
                <a:gridCol w="610235"/>
                <a:gridCol w="610235"/>
                <a:gridCol w="610235"/>
                <a:gridCol w="610235"/>
                <a:gridCol w="610235"/>
                <a:gridCol w="610235"/>
                <a:gridCol w="610235"/>
                <a:gridCol w="610235"/>
                <a:gridCol w="610235"/>
                <a:gridCol w="610235"/>
                <a:gridCol w="610235"/>
              </a:tblGrid>
              <a:tr h="4022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Годы</a:t>
                      </a: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2005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2006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2007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2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отобрано и испытано проб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Отобрано и испытано проб (ед.)</a:t>
                      </a: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1115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2146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1875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3164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2865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3 492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3 279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3 226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3 253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3 613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092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958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·  Из них  не соответствуют требованиям качества по ГОСТу или ТУ</a:t>
                      </a: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253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228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114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130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2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в %</a:t>
                      </a: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22,7%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10,6%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4,5%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3,2%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3,2%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3,7%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3,5%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2,8%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3,6%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4,6%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3,4%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214289"/>
            <a:ext cx="8501122" cy="500067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Перечень объектов, на которых неоднократно выявлено моторное топливо, не соответствующее по отдельным показателям качества требованиям </a:t>
            </a:r>
            <a:r>
              <a:rPr lang="ru-RU" sz="1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ГОСТов</a:t>
            </a:r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           с 2008г. по 2016г. </a:t>
            </a:r>
            <a:endParaRPr lang="ru-RU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" y="785793"/>
          <a:ext cx="9144001" cy="5748590"/>
        </p:xfrm>
        <a:graphic>
          <a:graphicData uri="http://schemas.openxmlformats.org/drawingml/2006/table">
            <a:tbl>
              <a:tblPr/>
              <a:tblGrid>
                <a:gridCol w="571472"/>
                <a:gridCol w="1785950"/>
                <a:gridCol w="1357322"/>
                <a:gridCol w="2017799"/>
                <a:gridCol w="1705729"/>
                <a:gridCol w="1705729"/>
              </a:tblGrid>
              <a:tr h="90256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№ </a:t>
                      </a:r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п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п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112" marR="5112" marT="51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организации</a:t>
                      </a:r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112" marR="5112" marT="51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Объект</a:t>
                      </a:r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112" marR="5112" marT="51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Марка моторного топлива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112" marR="5112" marT="51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№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 дата протокола испытаний моторного топлива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112" marR="5112" marT="51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Показатель несоответствия моторного топлива ГОСТ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 Тех.регламента </a:t>
                      </a:r>
                    </a:p>
                  </a:txBody>
                  <a:tcPr marL="5112" marR="5112" marT="51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0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112" marR="5112" marT="51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112" marR="5112" marT="51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112" marR="5112" marT="51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112" marR="5112" marT="51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112" marR="5112" marT="51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112" marR="5112" marT="51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53">
                <a:tc rowSpan="10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112" marR="5112" marT="51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ООО «Зай Сервис» (ООО «Поток-Сервис») </a:t>
                      </a:r>
                    </a:p>
                  </a:txBody>
                  <a:tcPr marL="5112" marR="5112" marT="5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Альметьевск, около Автосалона "Сапсан" </a:t>
                      </a:r>
                    </a:p>
                  </a:txBody>
                  <a:tcPr marL="5112" marR="5112" marT="5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Бензин неэтилированной марки АИ-95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№1564М/144Ф от 15.11.16.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5112" marR="5112" marT="5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Бензин неэтилированной марки АИ-95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№166Б, 167Б от 25.02.16.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5112" marR="5112" marT="5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 Евро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№193-1 от 18.12.15.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5112" marR="5112" marT="5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 Евро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 307М/7Ф от 15.11.14</a:t>
                      </a:r>
                    </a:p>
                  </a:txBody>
                  <a:tcPr marL="5112" marR="5112" marT="5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5112" marR="5112" marT="5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Премиум-95 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 306М/5Ф от 15.11.14</a:t>
                      </a:r>
                    </a:p>
                  </a:txBody>
                  <a:tcPr marL="5112" marR="5112" marT="5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5112" marR="5112" marT="5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Регуляр-92 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№645М/13Ф от 24.05.14 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5112" marR="5112" marT="5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Регуляр-92 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№358М/6Ф от 16.11.13</a:t>
                      </a:r>
                    </a:p>
                  </a:txBody>
                  <a:tcPr marL="5112" marR="5112" marT="5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5112" marR="5112" marT="5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 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 239М/8/Ф от 24.11.12 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 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№527М/50Ф от 14.12.10 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плотности 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 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№ 182М/14/К от 07.12.09 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температуре помутнения</a:t>
                      </a:r>
                    </a:p>
                  </a:txBody>
                  <a:tcPr marL="5112" marR="5112" marT="51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2357422" y="6500834"/>
            <a:ext cx="678657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3А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2" y="357168"/>
          <a:ext cx="9144004" cy="6001551"/>
        </p:xfrm>
        <a:graphic>
          <a:graphicData uri="http://schemas.openxmlformats.org/drawingml/2006/table">
            <a:tbl>
              <a:tblPr/>
              <a:tblGrid>
                <a:gridCol w="618186"/>
                <a:gridCol w="1609859"/>
                <a:gridCol w="1545466"/>
                <a:gridCol w="1841680"/>
                <a:gridCol w="1493950"/>
                <a:gridCol w="2034863"/>
              </a:tblGrid>
              <a:tr h="22995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51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5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Бензин неэтилированный марки АИ-92 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№503/Б от 15.06.16.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плотности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51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Нормаль-80 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№504/Б от 21.06.16.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фракционному составу 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ООО "Юмарт Ойл" 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пгт.Актаныш, ул. Строителей, 1а 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Регуляр-92 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№597/Б, 598/Б от 11.08.15.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серы, плотности, концентрации фактических смол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Нормаль-80 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№717М/209Ш от 09.12.14.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фракционному составу и плотности 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4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 Евро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№716М/208Ш от 04.12.14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№884М/167Г от 19.06.14.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 и температуре вспышки 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9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 831М/151/Г от 17.12.12 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 и температуре вспышки 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5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Нормаль-80 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 828М/148/Г от 17.12.12 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фракционному составу 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3А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212817"/>
          <a:ext cx="9144001" cy="6414135"/>
        </p:xfrm>
        <a:graphic>
          <a:graphicData uri="http://schemas.openxmlformats.org/drawingml/2006/table">
            <a:tbl>
              <a:tblPr/>
              <a:tblGrid>
                <a:gridCol w="857226"/>
                <a:gridCol w="1357322"/>
                <a:gridCol w="1285883"/>
                <a:gridCol w="2322302"/>
                <a:gridCol w="1392475"/>
                <a:gridCol w="1928793"/>
              </a:tblGrid>
              <a:tr h="26273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089" marR="5089" marT="50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089" marR="5089" marT="50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089" marR="5089" marT="50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089" marR="5089" marT="50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089" marR="5089" marT="50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089" marR="5089" marT="50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ООО "Юмарт Ойл" </a:t>
                      </a: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пгт.Актаныш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ул. Строителей, 1а </a:t>
                      </a: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Премиум-95 </a:t>
                      </a:r>
                    </a:p>
                  </a:txBody>
                  <a:tcPr marL="5089" marR="5089" marT="50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 830М/150/Г от 18.12.12 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концентрации серы 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12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 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 512Б от 30.05.12 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температуре вспышки 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12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Нормаль-80 </a:t>
                      </a:r>
                    </a:p>
                  </a:txBody>
                  <a:tcPr marL="5089" marR="5089" marT="50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 513/Б от 29.05.12 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фракционному составу 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72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</a:t>
                      </a:r>
                    </a:p>
                  </a:txBody>
                  <a:tcPr marL="5089" marR="5089" marT="50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 731М/135/Г от 14.12.11 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фракционному составу и температуре вспышки 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26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Регуляр-92 </a:t>
                      </a:r>
                    </a:p>
                  </a:txBody>
                  <a:tcPr marL="5089" marR="5089" marT="50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 690/Б от 11.08.11 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фракционному составу 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6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Премиум-95 </a:t>
                      </a:r>
                    </a:p>
                  </a:txBody>
                  <a:tcPr marL="5089" marR="5089" marT="50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 691/Б от 11.08.11 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концентрации фактических смол 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Бензин неэтилированный марки АИ-92 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№120М/27ХР от 28.10.16.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фракционному составу 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544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089" marR="5089" marT="50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ЗАО "Кулон"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Рыбно - Слободский р-н, д. Янаул, АЗС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 Евро</a:t>
                      </a:r>
                    </a:p>
                  </a:txBody>
                  <a:tcPr marL="5089" marR="5089" marT="50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№223М/57Ш от 17.11.14.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 Евро</a:t>
                      </a:r>
                    </a:p>
                  </a:txBody>
                  <a:tcPr marL="5089" marR="5089" marT="50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№510М/983 от 22.11.13.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3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 (зимнее)</a:t>
                      </a:r>
                    </a:p>
                  </a:txBody>
                  <a:tcPr marL="5089" marR="5089" marT="50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№12 (53Ш) от 26.11.11.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температурам помутнения и застывания, предельной температуре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фильтруемости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089" marR="5089" marT="50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3А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214293"/>
          <a:ext cx="9144002" cy="6887352"/>
        </p:xfrm>
        <a:graphic>
          <a:graphicData uri="http://schemas.openxmlformats.org/drawingml/2006/table">
            <a:tbl>
              <a:tblPr/>
              <a:tblGrid>
                <a:gridCol w="571473"/>
                <a:gridCol w="1643074"/>
                <a:gridCol w="1974206"/>
                <a:gridCol w="1543793"/>
                <a:gridCol w="1705728"/>
                <a:gridCol w="1705728"/>
              </a:tblGrid>
              <a:tr h="23163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23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ИП Миронова А.А.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неэтилированный марки АИ-92 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№283/Б от 28.03.16.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несоответствие по фракционному составу, содержанию  серы, плотности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Бавлинский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р-н, а/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М-5, 1280 км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Топливо дизельное Евро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5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284/Б от 28.03.16.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несоответствие по фракционному составу, содержанию  серы, предельной температуре вспышки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автомобильный Регуляр-92 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№308/Б от 09.04.2015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несоответствие по содержанию серы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Топливо дизельное Евро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№893М/90Ф от 11.12.2014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несоответствие по содержанию серы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5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г. Наб. Челны, пр.Казанский, 261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Топливо дизельное "ЭКТО" кл.1 в.2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№149ХР от 21.11.16.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несоответствие по содержанию серы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5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ООО "ГОСТ Ойл"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г. Наб. Челны, ул. Металлургическая, 31А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Топливо дизельное "ЭКТО" кл.1 в.2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№151ХР от 21.11.16.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несоответствие по содержанию серы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8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г. Наб. Челны, Стройбаза 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Топливо дизельное "Евро" вид III по ГОСТ Р 52368-2005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 г.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несоответствие по содержанию серы и фракционному составу, температуре вспышки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3А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1400" dirty="0" smtClean="0"/>
              <a:t>Не подготовлены резервные топливные  хозяйства </a:t>
            </a:r>
            <a:r>
              <a:rPr lang="ru-RU" sz="1400" b="1" dirty="0" smtClean="0"/>
              <a:t>5</a:t>
            </a:r>
            <a:r>
              <a:rPr lang="ru-RU" sz="1400" dirty="0" smtClean="0"/>
              <a:t> </a:t>
            </a:r>
            <a:r>
              <a:rPr lang="ru-RU" sz="1400" dirty="0" err="1" smtClean="0"/>
              <a:t>газопотребляющих</a:t>
            </a:r>
            <a:r>
              <a:rPr lang="ru-RU" sz="1400" dirty="0" smtClean="0"/>
              <a:t> предприятий, входящих в «Перечень источников  производства тепла–потребителей газа Республики Татарстан, для которых  обязательно наличие резервных топливных  хозяйств  и нормативного запаса резервного  топлива, с оценкой степени готовности их к работе в </a:t>
            </a:r>
            <a:r>
              <a:rPr lang="ru-RU" sz="1400" dirty="0" err="1" smtClean="0"/>
              <a:t>осеннее-зимний</a:t>
            </a:r>
            <a:r>
              <a:rPr lang="ru-RU" sz="1400" dirty="0" smtClean="0"/>
              <a:t> период и наличия нормативных запасов резервного топлива».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Своевременно подготовлены и утверждены «График перевода потребителей газа Республики Татарстан на резервные виды топлива при похолоданиях на 2016 г. и 1-ый квартал 2017 г.» и «График аварийного ограничения подачи природного газа промышленным предприятиям Республики Татарстан в 2016 г. и 1-ый квартал 2017 г.».</a:t>
            </a:r>
            <a:br>
              <a:rPr lang="ru-RU" sz="1400" dirty="0" smtClean="0"/>
            </a:br>
            <a:r>
              <a:rPr lang="ru-RU" sz="1400" b="1" dirty="0" smtClean="0"/>
              <a:t>В результате прошлый осеннее–зимний период прошел без особых осложнений.</a:t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i="1" u="sng" dirty="0" smtClean="0"/>
              <a:t> Отдел обеспечения рационального использования, качества  нефтепродуктов и сертификации АЗС</a:t>
            </a: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целом в течении года по всем направлениям (</a:t>
            </a:r>
            <a:r>
              <a:rPr lang="ru-RU" sz="1400" dirty="0" err="1" smtClean="0"/>
              <a:t>Госзадание</a:t>
            </a:r>
            <a:r>
              <a:rPr lang="ru-RU" sz="1400" dirty="0" smtClean="0"/>
              <a:t>, обращения организаций потребителей, жалобы и Месячник) отобраны и проведены испытания в объеме контрольного анализа </a:t>
            </a:r>
            <a:r>
              <a:rPr lang="ru-RU" sz="1400" b="1" dirty="0" smtClean="0"/>
              <a:t>1 958 проб моторных топлив отобранных на 975 АЗС и 11 нефтебазах.  </a:t>
            </a:r>
            <a:r>
              <a:rPr lang="ru-RU" sz="1400" dirty="0" smtClean="0"/>
              <a:t>Выявлено </a:t>
            </a:r>
            <a:r>
              <a:rPr lang="ru-RU" sz="1400" b="1" dirty="0" smtClean="0"/>
              <a:t>67</a:t>
            </a:r>
            <a:r>
              <a:rPr lang="ru-RU" sz="1400" dirty="0" smtClean="0"/>
              <a:t>  случаев несоответствий отобранных и испытанных проб по отдельным показателям  требованиям ГОСТ и Техническому </a:t>
            </a:r>
            <a:r>
              <a:rPr lang="ru-RU" sz="1400" dirty="0" smtClean="0"/>
              <a:t>регламенту </a:t>
            </a:r>
            <a:r>
              <a:rPr lang="ru-RU" sz="1400" b="1" i="1" dirty="0" smtClean="0"/>
              <a:t>(слайд </a:t>
            </a:r>
            <a:r>
              <a:rPr lang="ru-RU" sz="1400" b="1" i="1" dirty="0" smtClean="0"/>
              <a:t>№2)</a:t>
            </a:r>
            <a:r>
              <a:rPr lang="ru-RU" sz="1400" dirty="0" smtClean="0"/>
              <a:t>,   </a:t>
            </a:r>
            <a:r>
              <a:rPr lang="ru-RU" sz="1400" dirty="0" smtClean="0"/>
              <a:t>что составляет </a:t>
            </a:r>
            <a:r>
              <a:rPr lang="ru-RU" sz="1400" b="1" dirty="0" smtClean="0"/>
              <a:t>3,4%.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Это на 1,2% меньше чем в 2015 году (было 4,6%).</a:t>
            </a:r>
            <a:br>
              <a:rPr lang="ru-RU" sz="1400" dirty="0" smtClean="0"/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Динамика состояния качества моторных топлив в Республике Татарстан </a:t>
            </a:r>
            <a:r>
              <a:rPr lang="ru-RU" sz="1400" b="1" i="1" dirty="0" smtClean="0"/>
              <a:t>(слайд №3).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период «Месячника по качеству» отобраны, испытаны </a:t>
            </a:r>
            <a:r>
              <a:rPr lang="ru-RU" sz="1400" b="1" dirty="0" smtClean="0"/>
              <a:t>794 пробы</a:t>
            </a:r>
            <a:r>
              <a:rPr lang="ru-RU" sz="1400" dirty="0" smtClean="0"/>
              <a:t>, выявлено </a:t>
            </a:r>
            <a:r>
              <a:rPr lang="ru-RU" sz="1400" b="1" dirty="0" smtClean="0"/>
              <a:t>28 случаев</a:t>
            </a:r>
            <a:r>
              <a:rPr lang="ru-RU" sz="1400" dirty="0" smtClean="0"/>
              <a:t> несоответствий по отдельным показателям  требованиям ГОСТ и Техническому регламенту, что составляет </a:t>
            </a:r>
            <a:r>
              <a:rPr lang="ru-RU" sz="1400" b="1" dirty="0" smtClean="0"/>
              <a:t>3,5%, </a:t>
            </a:r>
            <a:r>
              <a:rPr lang="ru-RU" sz="1400" dirty="0" smtClean="0"/>
              <a:t>выявлена открытая реализация бытового печного топлива на 12 АЗС.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  </a:t>
            </a:r>
            <a:r>
              <a:rPr lang="ru-RU" sz="1400" b="1" dirty="0" smtClean="0"/>
              <a:t>Сравнивая показатели 2015 и 2016 г.г. можно отметить, что в этом году имеется положительная динамика в улучшении качества реализуемых моторных топлив на АЗС Республики</a:t>
            </a:r>
            <a:r>
              <a:rPr lang="ru-RU" sz="1400" b="1" dirty="0" smtClean="0"/>
              <a:t>.</a:t>
            </a:r>
            <a:br>
              <a:rPr lang="ru-RU" sz="1400" b="1" dirty="0" smtClean="0"/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Перечень объектов, на которых неоднократно выявлено моторное топливо, не соответствующее по отдельным показателям качества требованиям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ГОСТов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2008г. по 2016г.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представлен </a:t>
            </a:r>
            <a:r>
              <a:rPr lang="ru-RU" sz="1400" b="1" i="1" dirty="0" smtClean="0"/>
              <a:t> </a:t>
            </a:r>
            <a:r>
              <a:rPr lang="ru-RU" sz="1400" b="1" i="1" dirty="0" smtClean="0"/>
              <a:t>на слайде </a:t>
            </a:r>
            <a:r>
              <a:rPr lang="ru-RU" sz="1400" b="1" i="1" dirty="0" smtClean="0"/>
              <a:t>№</a:t>
            </a:r>
            <a:r>
              <a:rPr lang="ru-RU" sz="1400" b="1" i="1" dirty="0" smtClean="0"/>
              <a:t>3А. </a:t>
            </a:r>
            <a:br>
              <a:rPr lang="ru-RU" sz="1400" b="1" i="1" dirty="0" smtClean="0"/>
            </a:br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kern="10" dirty="0" smtClean="0"/>
              <a:t>Основные показатели </a:t>
            </a:r>
            <a:r>
              <a:rPr lang="ru-RU" sz="1400" kern="10" dirty="0" smtClean="0"/>
              <a:t>несоответствия моторных топлив, </a:t>
            </a:r>
            <a:r>
              <a:rPr lang="ru-RU" sz="1400" kern="10" dirty="0" smtClean="0"/>
              <a:t>выявленных </a:t>
            </a:r>
            <a:r>
              <a:rPr lang="ru-RU" sz="1400" kern="10" dirty="0" smtClean="0"/>
              <a:t>в 2016 </a:t>
            </a:r>
            <a:r>
              <a:rPr lang="ru-RU" sz="1400" kern="10" dirty="0" smtClean="0"/>
              <a:t>году представлены </a:t>
            </a:r>
            <a:r>
              <a:rPr lang="ru-RU" sz="1400" b="1" i="1" dirty="0" smtClean="0"/>
              <a:t>на слайде №</a:t>
            </a:r>
            <a:r>
              <a:rPr lang="ru-RU" sz="1400" b="1" i="1" dirty="0" smtClean="0"/>
              <a:t>3Б.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Влияние несоответствия отдельных показателей моторного топлива    требованиям ГОСТ на работу двигателей и окружающую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среду представлено </a:t>
            </a:r>
            <a:r>
              <a:rPr lang="ru-RU" sz="1400" b="1" i="1" dirty="0" smtClean="0"/>
              <a:t>на </a:t>
            </a:r>
            <a:r>
              <a:rPr lang="ru-RU" sz="1400" b="1" i="1" dirty="0" smtClean="0"/>
              <a:t>слайдах </a:t>
            </a:r>
            <a:r>
              <a:rPr lang="ru-RU" sz="1400" b="1" i="1" dirty="0" smtClean="0"/>
              <a:t>№</a:t>
            </a:r>
            <a:r>
              <a:rPr lang="ru-RU" sz="1400" b="1" i="1" dirty="0" smtClean="0"/>
              <a:t>3В.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2" y="285731"/>
          <a:ext cx="9144004" cy="6308071"/>
        </p:xfrm>
        <a:graphic>
          <a:graphicData uri="http://schemas.openxmlformats.org/drawingml/2006/table">
            <a:tbl>
              <a:tblPr/>
              <a:tblGrid>
                <a:gridCol w="642912"/>
                <a:gridCol w="1714512"/>
                <a:gridCol w="1571636"/>
                <a:gridCol w="2071702"/>
                <a:gridCol w="1482607"/>
                <a:gridCol w="1660635"/>
              </a:tblGrid>
              <a:tr h="25446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33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г. Альметьевск, ул. Полевая, 7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Нормаль - 80 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№1000/Б от 11.10.16.</a:t>
                      </a:r>
                    </a:p>
                  </a:txBody>
                  <a:tcPr marL="6439" marR="6439" marT="64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Регуляр - 92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№2155/118ф от 01.12.2015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2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ООО "Новация плюс"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г. Альметьевск, ул. Шевченко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Бензин неэтилированный марки АИ-92 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№1553/153Ф от 14.11.16.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Регуляр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- 92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№785м/133Ф от 18.06.2014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Бугульминский р-н,     с. Карабаш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Регуляр-92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№576/Б от 25.06.2015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Регуляр - 92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№737М/34Ф от 29.11.14.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4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ООО "Глобойл"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Заинский р-н, а/д Заинск - Челны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Бензин неэтилированный марки АИ-92 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№72Ф от 03.11.16.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9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Рыбно- Слободский р-н,  с. Кутлу- Букаш, ул. Советская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 "Евро" вид II по ГОСТ Р 52368-2005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 г.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Температура вспышки</a:t>
                      </a:r>
                    </a:p>
                  </a:txBody>
                  <a:tcPr marL="6439" marR="6439" marT="6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3А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285733"/>
          <a:ext cx="9144001" cy="6567172"/>
        </p:xfrm>
        <a:graphic>
          <a:graphicData uri="http://schemas.openxmlformats.org/drawingml/2006/table">
            <a:tbl>
              <a:tblPr/>
              <a:tblGrid>
                <a:gridCol w="714348"/>
                <a:gridCol w="1428760"/>
                <a:gridCol w="1500198"/>
                <a:gridCol w="1643074"/>
                <a:gridCol w="1571636"/>
                <a:gridCol w="2285985"/>
              </a:tblGrid>
              <a:tr h="22887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323" marR="4323" marT="43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323" marR="4323" marT="43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323" marR="4323" marT="43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323" marR="4323" marT="43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323" marR="4323" marT="43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4323" marR="4323" marT="43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361">
                <a:tc rowSpan="10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323" marR="4323" marT="43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ООО "Фортуна"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АЗС "Уфа ойл"  г. Альметьевск, ул. Базовая, 7а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 Евро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№525м/197Ф от 22.11.16.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плотность, фракционный состав, температура вспышки, кинематическая вязкость</a:t>
                      </a:r>
                    </a:p>
                  </a:txBody>
                  <a:tcPr marL="4323" marR="4323" marT="4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Регуляр-92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№163-1/143ш от 14.12.15.</a:t>
                      </a:r>
                    </a:p>
                  </a:txBody>
                  <a:tcPr marL="4323" marR="4323" marT="4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5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содержание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серы</a:t>
                      </a:r>
                    </a:p>
                  </a:txBody>
                  <a:tcPr marL="4323" marR="4323" marT="4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5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Нормаль - 80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№383м/45ф от 28.11.15.</a:t>
                      </a:r>
                    </a:p>
                  </a:txBody>
                  <a:tcPr marL="4323" marR="4323" marT="4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плотность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фракционный состав</a:t>
                      </a:r>
                    </a:p>
                  </a:txBody>
                  <a:tcPr marL="4323" marR="4323" marT="4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 Евро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№382М/44ф от 28.11.15.</a:t>
                      </a:r>
                    </a:p>
                  </a:txBody>
                  <a:tcPr marL="4323" marR="4323" marT="4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предельная температура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фильтруемости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температура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помутнения, содержание серы</a:t>
                      </a:r>
                    </a:p>
                  </a:txBody>
                  <a:tcPr marL="4323" marR="4323" marT="43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Топливо дизельное Евро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  569М/28Ф от 22.11.14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содержанию серы, температуре вспышки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Премиум-95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 567М/26Ф от 22.11.14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плотности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Регуляр-92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 568М/27Ф от 22.11.14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8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Регуляр-92 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№650М/19Ф от 26.05.2014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фракционному составу и плотности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3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Премиум-95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№806/Б от 19.09.2014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фракционному составу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Наб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Челны, пер. а/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д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№1 пр.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Вахитова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Бензин автомобильный Премиум-95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№708М/227"З" от 09.12.2014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несоответствие по фракционному составу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3А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000627" y="714356"/>
            <a:ext cx="4143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tabLst>
                <a:tab pos="227013" algn="l"/>
              </a:tabLst>
            </a:pPr>
            <a:r>
              <a:rPr lang="ru-RU" sz="1800" b="1" kern="10" dirty="0">
                <a:solidFill>
                  <a:srgbClr val="004D86"/>
                </a:solidFill>
                <a:latin typeface="+mj-lt"/>
              </a:rPr>
              <a:t>Дизельное топливо </a:t>
            </a:r>
            <a:r>
              <a:rPr lang="ru-RU" sz="1800" b="1" kern="10" dirty="0" smtClean="0">
                <a:solidFill>
                  <a:srgbClr val="004D86"/>
                </a:solidFill>
                <a:latin typeface="+mj-lt"/>
              </a:rPr>
              <a:t>(38 </a:t>
            </a:r>
            <a:r>
              <a:rPr lang="ru-RU" sz="1800" b="1" kern="10" dirty="0">
                <a:solidFill>
                  <a:srgbClr val="004D86"/>
                </a:solidFill>
                <a:latin typeface="+mj-lt"/>
              </a:rPr>
              <a:t>случаев)</a:t>
            </a:r>
          </a:p>
        </p:txBody>
      </p:sp>
      <p:sp>
        <p:nvSpPr>
          <p:cNvPr id="4" name="Rectangle 277"/>
          <p:cNvSpPr>
            <a:spLocks noChangeArrowheads="1"/>
          </p:cNvSpPr>
          <p:nvPr/>
        </p:nvSpPr>
        <p:spPr bwMode="auto">
          <a:xfrm>
            <a:off x="4823521" y="4643446"/>
            <a:ext cx="4320479" cy="52322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Arial" pitchFamily="34" charset="0"/>
                <a:cs typeface="Arial" pitchFamily="34" charset="0"/>
              </a:rPr>
              <a:t>- 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17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случаях велась реализация дизтоплива с превышением  допустимых значений серы.</a:t>
            </a:r>
          </a:p>
        </p:txBody>
      </p:sp>
      <p:sp>
        <p:nvSpPr>
          <p:cNvPr id="5" name="Rectangle 277"/>
          <p:cNvSpPr>
            <a:spLocks noChangeArrowheads="1"/>
          </p:cNvSpPr>
          <p:nvPr/>
        </p:nvSpPr>
        <p:spPr bwMode="auto">
          <a:xfrm>
            <a:off x="4714876" y="5214950"/>
            <a:ext cx="421484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случаях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под видом дизтоплива кл.5 велась реализация дизтоплива кл.4 (18, 24 , 38 мг/кг);  </a:t>
            </a:r>
          </a:p>
          <a:p>
            <a:pPr>
              <a:buFontTx/>
              <a:buChar char="-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случаях – под видом дизтоплива кл.5 велась реализация дизтоплива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кл.2(510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мг/кг); </a:t>
            </a:r>
          </a:p>
          <a:p>
            <a:pPr>
              <a:buFontTx/>
              <a:buChar char="-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3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случаях – под видом дизтоплива кл.5 велась реализация дизтоплива  с содержанием серы 7500, 5974, 5893 мг/кг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285860"/>
          <a:ext cx="4643437" cy="2643213"/>
        </p:xfrm>
        <a:graphic>
          <a:graphicData uri="http://schemas.openxmlformats.org/drawingml/2006/table">
            <a:tbl>
              <a:tblPr/>
              <a:tblGrid>
                <a:gridCol w="571472"/>
                <a:gridCol w="1857388"/>
                <a:gridCol w="571504"/>
                <a:gridCol w="1643073"/>
              </a:tblGrid>
              <a:tr h="396240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Основные показатели несоответствия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Марки бензинов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0955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Содержание серы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Премиум Евро-95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Регуляр-92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Нормаль-80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Фракционный состав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Нормаль-80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Премиум Евро-95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Плотность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Премиум Евро-95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Регуляр-92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Содержание серы, фракционный состав, плотность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Регуляр-92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14284" y="714356"/>
            <a:ext cx="4454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kern="10" dirty="0">
                <a:solidFill>
                  <a:srgbClr val="004D86"/>
                </a:solidFill>
                <a:latin typeface="+mj-lt"/>
              </a:rPr>
              <a:t>Автомобильные бензины </a:t>
            </a:r>
            <a:r>
              <a:rPr lang="ru-RU" sz="1800" b="1" kern="10" dirty="0" smtClean="0">
                <a:solidFill>
                  <a:srgbClr val="004D86"/>
                </a:solidFill>
                <a:latin typeface="+mj-lt"/>
              </a:rPr>
              <a:t>(29 </a:t>
            </a:r>
            <a:r>
              <a:rPr lang="ru-RU" sz="1800" b="1" kern="10" dirty="0">
                <a:solidFill>
                  <a:srgbClr val="004D86"/>
                </a:solidFill>
                <a:latin typeface="+mj-lt"/>
              </a:rPr>
              <a:t>случаев)</a:t>
            </a:r>
          </a:p>
        </p:txBody>
      </p:sp>
      <p:sp>
        <p:nvSpPr>
          <p:cNvPr id="8" name="Rectangle 277"/>
          <p:cNvSpPr>
            <a:spLocks noChangeArrowheads="1"/>
          </p:cNvSpPr>
          <p:nvPr/>
        </p:nvSpPr>
        <p:spPr bwMode="auto">
          <a:xfrm>
            <a:off x="0" y="4071943"/>
            <a:ext cx="4498282" cy="52322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Arial" pitchFamily="34" charset="0"/>
                <a:cs typeface="Arial" pitchFamily="34" charset="0"/>
              </a:rPr>
              <a:t>- 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20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случаях велась реализация бензинов с превышением  допустимых значений серы.</a:t>
            </a:r>
          </a:p>
        </p:txBody>
      </p:sp>
      <p:sp>
        <p:nvSpPr>
          <p:cNvPr id="9" name="Rectangle 277"/>
          <p:cNvSpPr>
            <a:spLocks noChangeArrowheads="1"/>
          </p:cNvSpPr>
          <p:nvPr/>
        </p:nvSpPr>
        <p:spPr bwMode="auto">
          <a:xfrm>
            <a:off x="0" y="4786323"/>
            <a:ext cx="44268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случаях под видом бензина кл.5 велась реализация бензинов кл.3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случаях -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под видом бензина кл.5 велась реализация бензинов кл.4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2"/>
            <a:ext cx="91440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b="1" kern="10" dirty="0">
                <a:solidFill>
                  <a:srgbClr val="004D86"/>
                </a:solidFill>
                <a:latin typeface="+mj-lt"/>
              </a:rPr>
              <a:t>Сведения об основных показателях несоответствия моторных топлив, </a:t>
            </a:r>
            <a:endParaRPr lang="ru-RU" b="1" kern="10" dirty="0" smtClean="0">
              <a:solidFill>
                <a:srgbClr val="004D86"/>
              </a:solidFill>
              <a:latin typeface="+mj-lt"/>
            </a:endParaRPr>
          </a:p>
          <a:p>
            <a:pPr algn="ctr"/>
            <a:r>
              <a:rPr lang="ru-RU" b="1" kern="10" dirty="0" smtClean="0">
                <a:solidFill>
                  <a:srgbClr val="004D86"/>
                </a:solidFill>
                <a:latin typeface="+mj-lt"/>
              </a:rPr>
              <a:t>выявленных в 2016 </a:t>
            </a:r>
            <a:r>
              <a:rPr lang="ru-RU" b="1" kern="10" dirty="0" smtClean="0">
                <a:solidFill>
                  <a:srgbClr val="004D86"/>
                </a:solidFill>
                <a:latin typeface="+mj-lt"/>
              </a:rPr>
              <a:t>году</a:t>
            </a:r>
            <a:endParaRPr lang="ru-RU" b="1" kern="10" dirty="0">
              <a:solidFill>
                <a:srgbClr val="004D86"/>
              </a:solidFill>
              <a:latin typeface="+mj-lt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714876" y="1240976"/>
          <a:ext cx="4429124" cy="3341777"/>
        </p:xfrm>
        <a:graphic>
          <a:graphicData uri="http://schemas.openxmlformats.org/drawingml/2006/table">
            <a:tbl>
              <a:tblPr/>
              <a:tblGrid>
                <a:gridCol w="755904"/>
                <a:gridCol w="2917316"/>
                <a:gridCol w="755904"/>
              </a:tblGrid>
              <a:tr h="361739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Основные показатели несоответствия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7891" marR="7891" marT="7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891" marR="7891" marT="7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Содержание серы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891" marR="7891" marT="7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Предельная температура фильтруемости 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891" marR="7891" marT="7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Температура вспышки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9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891" marR="7891" marT="7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Содержание серы, фракционный состав, температура вспышки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891" marR="7891" marT="7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Плотность, температура вспышки, кинематическая вязкость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891" marR="7891" marT="7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Температура вспышки, кинематическая вязкость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891" marR="7891" marT="7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Содержание серы, Температура вспышки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891" marR="7891" marT="7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Фракционный состав, температура вспышки,  кинематическая вязкость 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9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891" marR="7891" marT="7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Фракционный состав, температура вспышки,  кинематическая вязкость, плотность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3Б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071549"/>
          <a:ext cx="8858312" cy="5327904"/>
        </p:xfrm>
        <a:graphic>
          <a:graphicData uri="http://schemas.openxmlformats.org/drawingml/2006/table">
            <a:tbl>
              <a:tblPr/>
              <a:tblGrid>
                <a:gridCol w="2571768"/>
                <a:gridCol w="6286544"/>
              </a:tblGrid>
              <a:tr h="560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Показатель 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несоответствия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977" marR="3897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Влияние на технику,  окружающую среду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977" marR="3897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Содержание массовой доли серы</a:t>
                      </a: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 содержания серы зависит коррозионная агрессивность топлива и его экологические свойства. Сернистые соединения в топливе причина выделения агрессивного и токсичного сернистого ангидрида, которые попадая в атмосферу отравляют воздух и воду. Способствуют образованию отложений и износу двигателя.</a:t>
                      </a: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Температура застывания</a:t>
                      </a: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Температура застывания и помутнения характеризуют </a:t>
                      </a:r>
                      <a:r>
                        <a:rPr lang="ru-RU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прокачиваемость</a:t>
                      </a: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топлива. При низкой температуре окружающего воздуха происходит «забивание» фильтров из-за низкой </a:t>
                      </a:r>
                      <a:r>
                        <a:rPr lang="ru-RU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прокачиваемости</a:t>
                      </a: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топлива.</a:t>
                      </a: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Температура помутнения</a:t>
                      </a: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Предельная температура </a:t>
                      </a:r>
                      <a:r>
                        <a:rPr lang="ru-RU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фильтруемости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1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Температура вспышки</a:t>
                      </a: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Показатель характеризующий </a:t>
                      </a:r>
                      <a:r>
                        <a:rPr lang="ru-RU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пожароопасность</a:t>
                      </a: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топлива - это вспышка от открытого пламени, </a:t>
                      </a:r>
                      <a:r>
                        <a:rPr lang="ru-RU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электроискры</a:t>
                      </a: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самовоспламенение при попадании на нагретую поверхность.</a:t>
                      </a: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Концентрация фактических смол</a:t>
                      </a: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Увеличение концентрации фактических смол в 2-3 раза снижает </a:t>
                      </a:r>
                      <a:r>
                        <a:rPr lang="ru-RU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моторесурс</a:t>
                      </a: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двигателя на 20-25%</a:t>
                      </a: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Коэффициент </a:t>
                      </a:r>
                      <a:r>
                        <a:rPr lang="ru-RU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фильтруемости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Забиваются фильтры тонкой  и грубой очистки топливной аппаратуры.</a:t>
                      </a: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85730"/>
            <a:ext cx="91440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Влияние несоответствия отдельных показателей моторного топлива    требованиям ГОСТ на работу двигателей и окружающую среду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3В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30"/>
            <a:ext cx="91440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Влияние несоответствия отдельных показателей моторного топлива    требованиям ГОСТ на работу двигателей и окружающую среду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142983"/>
          <a:ext cx="8715436" cy="4767072"/>
        </p:xfrm>
        <a:graphic>
          <a:graphicData uri="http://schemas.openxmlformats.org/drawingml/2006/table">
            <a:tbl>
              <a:tblPr/>
              <a:tblGrid>
                <a:gridCol w="2856533"/>
                <a:gridCol w="5858903"/>
              </a:tblGrid>
              <a:tr h="560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Показатель 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несоответствия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Влияние на технику,  окружающую среду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Фракционный состав</a:t>
                      </a: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Влияет на пусковые качества топлива, скорость прогрева, устойчивость работы на малых оборотах, приемистость двигателя. Повышение температуры перегонки 90% фракции и температуры конца перегонки снижает полноту сгорания, появление дымного выхлопа, падение мощности, повышение расхода топлива.</a:t>
                      </a: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Плотность</a:t>
                      </a: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Плотность характеризует энергетическую способность топлива- снижается объёмная энергоёмкость топлива.</a:t>
                      </a: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Испытание на медной пластине</a:t>
                      </a: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Коррозия металлических частей.</a:t>
                      </a: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Кинематическая вязкость</a:t>
                      </a: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Изменение вязкости по сравнению с нормой приводит к нарушению работы топливной аппаратуры, процессов смесеобразования и полноты сгорания.</a:t>
                      </a: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Октановое число</a:t>
                      </a: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 снижении металлический стук, дымный выхлоп, детонационное сгорание, падение мощности.</a:t>
                      </a: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3В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kern="10" dirty="0" smtClean="0">
                <a:solidFill>
                  <a:srgbClr val="004D86"/>
                </a:solidFill>
              </a:rPr>
              <a:t>Проведение проверок исправности дыхательных  клапанов </a:t>
            </a:r>
            <a:r>
              <a:rPr lang="ru-RU" sz="2800" b="1" kern="10" dirty="0" smtClean="0">
                <a:solidFill>
                  <a:srgbClr val="004D86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b="1" kern="10" dirty="0" smtClean="0">
                <a:solidFill>
                  <a:srgbClr val="004D86"/>
                </a:solidFill>
              </a:rPr>
              <a:t>2016 г.</a:t>
            </a:r>
            <a:endParaRPr lang="ru-RU" sz="2800" b="1" kern="10" dirty="0">
              <a:solidFill>
                <a:srgbClr val="004D86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14282" y="1142984"/>
          <a:ext cx="8715436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285720" y="2857496"/>
          <a:ext cx="8643998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14282" y="4572008"/>
          <a:ext cx="8715436" cy="2143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4</a:t>
            </a: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10" dirty="0" smtClean="0">
                <a:solidFill>
                  <a:srgbClr val="004D86"/>
                </a:solidFill>
              </a:rPr>
              <a:t>Структура нарушений, выявленных при обследованиях АЗС </a:t>
            </a:r>
          </a:p>
          <a:p>
            <a:pPr algn="ctr"/>
            <a:r>
              <a:rPr lang="ru-RU" sz="2000" b="1" kern="10" dirty="0" smtClean="0">
                <a:solidFill>
                  <a:srgbClr val="004D86"/>
                </a:solidFill>
              </a:rPr>
              <a:t>по обеспечению качества моторного топлива и соблюдению требований</a:t>
            </a:r>
          </a:p>
          <a:p>
            <a:pPr algn="ctr"/>
            <a:r>
              <a:rPr lang="ru-RU" sz="2000" b="1" kern="10" dirty="0" smtClean="0">
                <a:solidFill>
                  <a:srgbClr val="004D86"/>
                </a:solidFill>
              </a:rPr>
              <a:t>«Временных правил...» </a:t>
            </a:r>
            <a:r>
              <a:rPr lang="ru-RU" sz="2000" b="1" kern="10" dirty="0" smtClean="0">
                <a:solidFill>
                  <a:srgbClr val="004D86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kern="10" dirty="0" smtClean="0">
                <a:solidFill>
                  <a:srgbClr val="004D86"/>
                </a:solidFill>
              </a:rPr>
              <a:t>2016г.</a:t>
            </a:r>
            <a:endParaRPr lang="ru-RU" sz="2000" b="1" kern="10" dirty="0">
              <a:solidFill>
                <a:srgbClr val="004D86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214422"/>
            <a:ext cx="9144000" cy="86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517" tIns="46759" rIns="93517" bIns="46759">
            <a:spAutoFit/>
          </a:bodyPr>
          <a:lstStyle/>
          <a:p>
            <a:pPr algn="l" defTabSz="935038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Проведено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431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обследование предприятий нефтепродуктообеспечения.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l" defTabSz="935038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Выявлено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624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нарушения.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75928962"/>
              </p:ext>
            </p:extLst>
          </p:nvPr>
        </p:nvGraphicFramePr>
        <p:xfrm>
          <a:off x="0" y="2071678"/>
          <a:ext cx="9144000" cy="478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715240" y="4149080"/>
            <a:ext cx="1428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По состоянию электрооборудования и заземления</a:t>
            </a:r>
          </a:p>
          <a:p>
            <a:r>
              <a:rPr lang="ru-RU" sz="1200" b="1" dirty="0" smtClean="0"/>
              <a:t>       13 (2,1%)</a:t>
            </a:r>
            <a:endParaRPr lang="ru-RU" sz="12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092280" y="4293096"/>
            <a:ext cx="576064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6444208" y="2276872"/>
            <a:ext cx="1008112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5</a:t>
            </a: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kern="10" dirty="0" smtClean="0">
                <a:solidFill>
                  <a:srgbClr val="004D86"/>
                </a:solidFill>
              </a:rPr>
              <a:t>Обучение</a:t>
            </a:r>
            <a:br>
              <a:rPr lang="ru-RU" b="1" kern="10" dirty="0" smtClean="0">
                <a:solidFill>
                  <a:srgbClr val="004D86"/>
                </a:solidFill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15082"/>
            <a:ext cx="7858125" cy="642918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/>
        </p:nvGraphicFramePr>
        <p:xfrm>
          <a:off x="0" y="1428736"/>
          <a:ext cx="914400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42860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(лицензия Министерства образования и науки Республики Татарстан </a:t>
            </a:r>
          </a:p>
          <a:p>
            <a:pPr lvl="0"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серия РТ №000219, рег.№160 от 18.07.2011) 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6</a:t>
            </a: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D4AF31-0D40-4566-9E4C-915EE690C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64D4AF31-0D40-4566-9E4C-915EE690C2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34CED4-46F8-42FA-A5BD-65CBD27E2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CB34CED4-46F8-42FA-A5BD-65CBD27E2A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529FFD-DD01-4DE4-A591-292B91214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32529FFD-DD01-4DE4-A591-292B912149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944554-3AD7-4A6E-ABC3-4D7AD1A8D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D7944554-3AD7-4A6E-ABC3-4D7AD1A8D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7F8014-3BC1-4E04-B8CE-59E9E92E4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C97F8014-3BC1-4E04-B8CE-59E9E92E47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0BFA15-C80E-4981-909A-4FE31D937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3E0BFA15-C80E-4981-909A-4FE31D9373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30BF04-3423-4E78-9386-56748F1AD0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FF30BF04-3423-4E78-9386-56748F1AD0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6F6B1A-9298-4A9D-8125-B413D3A1F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986F6B1A-9298-4A9D-8125-B413D3A1FC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A3E006-E89F-4D0F-ADF8-C17DCC536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78A3E006-E89F-4D0F-ADF8-C17DCC5361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2B6847-6DCD-4F52-9968-E199826EE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962B6847-6DCD-4F52-9968-E199826EE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43644"/>
            <a:ext cx="7858125" cy="7143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 flipV="1">
            <a:off x="1928791" y="0"/>
            <a:ext cx="7215208" cy="785794"/>
          </a:xfrm>
          <a:prstGeom prst="rect">
            <a:avLst/>
          </a:prstGeom>
        </p:spPr>
      </p:pic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0" y="357166"/>
            <a:ext cx="9144000" cy="500066"/>
          </a:xfrm>
          <a:prstGeom prst="rect">
            <a:avLst/>
          </a:prstGeom>
          <a:ln>
            <a:noFill/>
          </a:ln>
        </p:spPr>
        <p:txBody>
          <a:bodyPr wrap="none" fromWordArt="1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200" b="1" kern="1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Электроте</a:t>
            </a:r>
            <a:r>
              <a:rPr lang="ru-RU" sz="3200" b="1" kern="1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хническая</a:t>
            </a:r>
            <a:r>
              <a:rPr lang="ru-RU" sz="3200" b="1" kern="1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kern="1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kern="1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лаборатория</a:t>
            </a:r>
            <a:r>
              <a:rPr lang="ru-RU" sz="3200" b="1" kern="1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endParaRPr lang="ru-RU" sz="3200" b="1" kern="1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844" y="692696"/>
            <a:ext cx="8821644" cy="214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517" tIns="46759" rIns="93517" bIns="46759" anchor="ctr"/>
          <a:lstStyle/>
          <a:p>
            <a:pPr algn="l" defTabSz="935038">
              <a:lnSpc>
                <a:spcPct val="90000"/>
              </a:lnSpc>
              <a:spcBef>
                <a:spcPct val="20000"/>
              </a:spcBef>
            </a:pPr>
            <a:r>
              <a:rPr lang="ru-RU" b="1" dirty="0"/>
              <a:t>Испытательная лаборатория Учреждения  аккредитована в качестве технически компетентной и независимой испытательной лаборатории по качеству электрической энергии. Аттестат аккредитации №РОСС</a:t>
            </a:r>
            <a:r>
              <a:rPr lang="en-US" b="1" dirty="0"/>
              <a:t>RU</a:t>
            </a:r>
            <a:r>
              <a:rPr lang="ru-RU" b="1" dirty="0"/>
              <a:t>.0001.21АА81 от </a:t>
            </a:r>
            <a:r>
              <a:rPr lang="ru-RU" b="1" dirty="0" smtClean="0"/>
              <a:t>28.10.2011 </a:t>
            </a:r>
            <a:r>
              <a:rPr lang="ru-RU" b="1" dirty="0"/>
              <a:t>г.</a:t>
            </a:r>
          </a:p>
          <a:p>
            <a:pPr algn="l" defTabSz="935038">
              <a:lnSpc>
                <a:spcPct val="90000"/>
              </a:lnSpc>
              <a:spcBef>
                <a:spcPct val="20000"/>
              </a:spcBef>
            </a:pPr>
            <a:r>
              <a:rPr lang="ru-RU" b="1" dirty="0" smtClean="0"/>
              <a:t>Имеется </a:t>
            </a:r>
            <a:r>
              <a:rPr lang="ru-RU" b="1" dirty="0"/>
              <a:t>С</a:t>
            </a:r>
            <a:r>
              <a:rPr lang="ru-RU" b="1" dirty="0" smtClean="0"/>
              <a:t>видетельство </a:t>
            </a:r>
            <a:r>
              <a:rPr lang="ru-RU" b="1" dirty="0"/>
              <a:t>о регистрации </a:t>
            </a:r>
            <a:r>
              <a:rPr lang="ru-RU" b="1" dirty="0" err="1"/>
              <a:t>электролаборатории</a:t>
            </a:r>
            <a:r>
              <a:rPr lang="ru-RU" b="1" dirty="0"/>
              <a:t> №</a:t>
            </a:r>
            <a:r>
              <a:rPr lang="ru-RU" b="1" dirty="0" smtClean="0"/>
              <a:t>43-009 </a:t>
            </a:r>
            <a:r>
              <a:rPr lang="ru-RU" b="1" dirty="0"/>
              <a:t>от </a:t>
            </a:r>
            <a:r>
              <a:rPr lang="ru-RU" b="1" dirty="0" smtClean="0"/>
              <a:t>28.01.15 </a:t>
            </a:r>
            <a:r>
              <a:rPr lang="ru-RU" b="1" dirty="0"/>
              <a:t>г. на право выполнения  испытаний и измерений электрооборудования и электроустановок потребителей напряжением до и выше 1 кВ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714620"/>
            <a:ext cx="875020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/>
              <a:t>За    2016 г.  проведены  испытания  и  измерения </a:t>
            </a:r>
            <a:r>
              <a:rPr lang="ru-RU" sz="2000" b="1" dirty="0" smtClean="0"/>
              <a:t>587  </a:t>
            </a:r>
            <a:r>
              <a:rPr lang="ru-RU" sz="2000" dirty="0" smtClean="0"/>
              <a:t>средств защиты, </a:t>
            </a:r>
            <a:r>
              <a:rPr lang="ru-RU" dirty="0" smtClean="0"/>
              <a:t>в том числе: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</a:rPr>
              <a:t> Диэлектрические  перчатки – 289;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</a:rPr>
              <a:t> Диэлектрические галоши – 27;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</a:rPr>
              <a:t> Диэлектрические боты – 34;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</a:rPr>
              <a:t>Клещи до 1000В. – 14;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</a:rPr>
              <a:t>УНН –  57;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</a:rPr>
              <a:t>УВН – 17;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</a:rPr>
              <a:t>ПИН – 2;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</a:rPr>
              <a:t> Штанги – 13;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</a:rPr>
              <a:t>Инструменты – 125;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Заземление – 9.</a:t>
            </a:r>
            <a:endParaRPr lang="ru-RU" dirty="0" smtClean="0"/>
          </a:p>
          <a:p>
            <a:pPr lvl="0"/>
            <a:endParaRPr lang="ru-RU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7</a:t>
            </a: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33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0"/>
            <a:r>
              <a:rPr lang="ru-RU" sz="1400" dirty="0" smtClean="0"/>
              <a:t>Проверками состояния исправности дыхательных клапанов на АЗС в количестве </a:t>
            </a:r>
            <a:r>
              <a:rPr lang="ru-RU" sz="1400" b="1" dirty="0" smtClean="0"/>
              <a:t>1 213 шт., </a:t>
            </a:r>
            <a:r>
              <a:rPr lang="ru-RU" sz="1400" dirty="0" smtClean="0"/>
              <a:t>выявлены возможные потери нефтепродуктов:</a:t>
            </a:r>
            <a:br>
              <a:rPr lang="ru-RU" sz="1400" dirty="0" smtClean="0"/>
            </a:br>
            <a:r>
              <a:rPr lang="ru-RU" sz="1400" dirty="0" smtClean="0"/>
              <a:t>                 </a:t>
            </a:r>
            <a:r>
              <a:rPr lang="ru-RU" sz="1400" b="1" dirty="0" smtClean="0"/>
              <a:t>416,63 </a:t>
            </a:r>
            <a:r>
              <a:rPr lang="ru-RU" sz="1400" b="1" dirty="0" err="1" smtClean="0"/>
              <a:t>т.у.т</a:t>
            </a:r>
            <a:r>
              <a:rPr lang="ru-RU" sz="1400" b="1" dirty="0" smtClean="0"/>
              <a:t>. на сумму 12 691,44 тыс.рублей </a:t>
            </a:r>
            <a:r>
              <a:rPr lang="ru-RU" sz="1400" b="1" i="1" dirty="0" smtClean="0"/>
              <a:t>(слайд №4).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</a:t>
            </a:r>
            <a:r>
              <a:rPr lang="ru-RU" sz="1400" dirty="0" smtClean="0"/>
              <a:t>результате  обследования </a:t>
            </a:r>
            <a:r>
              <a:rPr lang="ru-RU" sz="1400" b="1" dirty="0" smtClean="0"/>
              <a:t>431АЗС </a:t>
            </a:r>
            <a:r>
              <a:rPr lang="ru-RU" sz="1400" dirty="0" smtClean="0"/>
              <a:t>по соблюдению «Временных правил по обеспечению качества моторного топлива на автозаправочных станциях Республики Татарстан», выявлено </a:t>
            </a:r>
            <a:r>
              <a:rPr lang="ru-RU" sz="1400" b="1" dirty="0" smtClean="0"/>
              <a:t>624 </a:t>
            </a:r>
            <a:r>
              <a:rPr lang="ru-RU" sz="1400" b="1" dirty="0" smtClean="0"/>
              <a:t>нарушения</a:t>
            </a:r>
            <a:r>
              <a:rPr lang="ru-RU" sz="1400" b="1" dirty="0" smtClean="0"/>
              <a:t> </a:t>
            </a:r>
            <a:r>
              <a:rPr lang="ru-RU" sz="1400" b="1" i="1" dirty="0" smtClean="0"/>
              <a:t>(слайд </a:t>
            </a:r>
            <a:r>
              <a:rPr lang="ru-RU" sz="1400" b="1" i="1" dirty="0" smtClean="0"/>
              <a:t>№5).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dirty="0" smtClean="0"/>
              <a:t>Выданы рекомендации по устранению нарушений. Устранение нарушений способствует улучшению качества моторных топлив на АЗС.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i="1" u="sng" dirty="0" smtClean="0"/>
              <a:t> Отдел  технического обучения</a:t>
            </a:r>
            <a:r>
              <a:rPr lang="ru-RU" sz="1400" i="1" u="sng" dirty="0" smtClean="0"/>
              <a:t> </a:t>
            </a:r>
            <a:br>
              <a:rPr lang="ru-RU" sz="1400" i="1" u="sng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В  2016 году обучено 684 специалиста,</a:t>
            </a:r>
            <a:r>
              <a:rPr lang="ru-RU" sz="1400" dirty="0" smtClean="0"/>
              <a:t> обслуживающих </a:t>
            </a:r>
            <a:r>
              <a:rPr lang="ru-RU" sz="1400" dirty="0" err="1" smtClean="0"/>
              <a:t>топливно</a:t>
            </a:r>
            <a:r>
              <a:rPr lang="ru-RU" sz="1400" dirty="0" smtClean="0"/>
              <a:t>–энергетическое хозяйство:</a:t>
            </a:r>
            <a:br>
              <a:rPr lang="ru-RU" sz="1400" dirty="0" smtClean="0"/>
            </a:br>
            <a:r>
              <a:rPr lang="ru-RU" sz="1400" dirty="0" smtClean="0"/>
              <a:t>• ответственных за электрохозяйство – 425 чел.</a:t>
            </a:r>
            <a:br>
              <a:rPr lang="ru-RU" sz="1400" dirty="0" smtClean="0"/>
            </a:br>
            <a:r>
              <a:rPr lang="ru-RU" sz="1400" dirty="0" smtClean="0"/>
              <a:t>• ответственных за тепловое хозяйство – 152 чел.</a:t>
            </a:r>
            <a:br>
              <a:rPr lang="ru-RU" sz="1400" dirty="0" smtClean="0"/>
            </a:br>
            <a:r>
              <a:rPr lang="ru-RU" sz="1400" dirty="0" smtClean="0"/>
              <a:t>• операторов и специалистов АЗС – 107 чел</a:t>
            </a:r>
            <a:r>
              <a:rPr lang="ru-RU" sz="1400" dirty="0" smtClean="0"/>
              <a:t>. </a:t>
            </a:r>
            <a:r>
              <a:rPr lang="ru-RU" sz="1400" b="1" i="1" dirty="0" smtClean="0"/>
              <a:t>(слайд </a:t>
            </a:r>
            <a:r>
              <a:rPr lang="ru-RU" sz="1400" b="1" i="1" dirty="0" smtClean="0"/>
              <a:t>№6).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i="1" u="sng" dirty="0" smtClean="0"/>
              <a:t>Электротехническая лаборатория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В  2016 году  проведены  испытания  и  измерения </a:t>
            </a:r>
            <a:r>
              <a:rPr lang="ru-RU" sz="1400" b="1" dirty="0" smtClean="0"/>
              <a:t>587  средств </a:t>
            </a:r>
            <a:r>
              <a:rPr lang="ru-RU" sz="1400" b="1" dirty="0" smtClean="0"/>
              <a:t>защиты</a:t>
            </a:r>
            <a:r>
              <a:rPr lang="ru-RU" sz="1400" dirty="0" smtClean="0"/>
              <a:t> </a:t>
            </a:r>
            <a:r>
              <a:rPr lang="ru-RU" sz="1400" b="1" i="1" dirty="0" smtClean="0"/>
              <a:t>(слайд </a:t>
            </a:r>
            <a:r>
              <a:rPr lang="ru-RU" sz="1400" b="1" i="1" dirty="0" smtClean="0"/>
              <a:t>№7).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i="1" u="sng" dirty="0" smtClean="0"/>
              <a:t> Планово – аналитический  отдел</a:t>
            </a:r>
            <a:r>
              <a:rPr lang="ru-RU" sz="1400" i="1" u="sng" dirty="0" smtClean="0"/>
              <a:t/>
            </a:r>
            <a:br>
              <a:rPr lang="ru-RU" sz="1400" i="1" u="sng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Еженедельно вёлся мониторинг уровня розничных цен,</a:t>
            </a:r>
            <a:r>
              <a:rPr lang="ru-RU" sz="1400" dirty="0" smtClean="0"/>
              <a:t> реализуемых на АЗС Республики и в других регионах ПФО моторных топлив, а также мониторинг уровня оптовых цен моторных топлив на заводах изготовителей. Информация об уровнях розничных и оптовых цен периодически предоставлялся Президенту Республики, еженедельно размещаются на сайте.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Учреждение руководит деятельностью рабочей группы по мониторингу цен. В результате систематически проводимых работ в Республике не допускается необоснованное и анархичное повышение розничных цен моторных топлив. Изменения розничных цен происходят после их рассмотрения на заседаниях рабочей группы и по их решению  в основном соответственно  изменениям оптовых цен.</a:t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43644"/>
            <a:ext cx="7858125" cy="7143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 flipV="1">
            <a:off x="1928791" y="0"/>
            <a:ext cx="7215208" cy="857232"/>
          </a:xfrm>
          <a:prstGeom prst="rect">
            <a:avLst/>
          </a:prstGeom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0" y="142852"/>
            <a:ext cx="9144000" cy="857256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1600" b="1" kern="10" dirty="0" smtClean="0">
                <a:solidFill>
                  <a:srgbClr val="004D86"/>
                </a:solidFill>
                <a:latin typeface="Arial" pitchFamily="34" charset="0"/>
                <a:cs typeface="Arial" pitchFamily="34" charset="0"/>
              </a:rPr>
              <a:t>Результаты   </a:t>
            </a:r>
            <a:r>
              <a:rPr lang="ru-RU" sz="1600" b="1" kern="10" dirty="0">
                <a:solidFill>
                  <a:srgbClr val="004D86"/>
                </a:solidFill>
                <a:latin typeface="Arial" pitchFamily="34" charset="0"/>
                <a:cs typeface="Arial" pitchFamily="34" charset="0"/>
              </a:rPr>
              <a:t>эн</a:t>
            </a:r>
            <a:r>
              <a:rPr lang="ru-RU" sz="1600" b="1" kern="1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ергетических</a:t>
            </a:r>
            <a:r>
              <a:rPr lang="ru-RU" sz="1600" b="1" kern="10" dirty="0">
                <a:solidFill>
                  <a:srgbClr val="004D8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kern="1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обследований, проведенных </a:t>
            </a:r>
          </a:p>
          <a:p>
            <a:pPr algn="ctr"/>
            <a:r>
              <a:rPr lang="ru-RU" sz="1600" b="1" kern="10" dirty="0" smtClean="0">
                <a:solidFill>
                  <a:srgbClr val="004D86"/>
                </a:solidFill>
                <a:latin typeface="Arial" pitchFamily="34" charset="0"/>
                <a:cs typeface="Arial" pitchFamily="34" charset="0"/>
              </a:rPr>
              <a:t>ГБУ </a:t>
            </a:r>
            <a:r>
              <a:rPr lang="ru-RU" sz="1600" b="1" kern="10" dirty="0">
                <a:solidFill>
                  <a:srgbClr val="004D86"/>
                </a:solidFill>
                <a:latin typeface="Arial" pitchFamily="34" charset="0"/>
                <a:cs typeface="Arial" pitchFamily="34" charset="0"/>
              </a:rPr>
              <a:t>«Управление рационального использования ТЭР</a:t>
            </a:r>
            <a:r>
              <a:rPr lang="ru-RU" sz="1600" b="1" kern="10" dirty="0" smtClean="0">
                <a:solidFill>
                  <a:srgbClr val="004D86"/>
                </a:solidFill>
                <a:latin typeface="Arial" pitchFamily="34" charset="0"/>
                <a:cs typeface="Arial" pitchFamily="34" charset="0"/>
              </a:rPr>
              <a:t>»  за   2016 г.</a:t>
            </a:r>
          </a:p>
          <a:p>
            <a:pPr algn="ctr"/>
            <a:r>
              <a:rPr lang="ru-RU" sz="1600" kern="10" dirty="0" smtClean="0">
                <a:solidFill>
                  <a:srgbClr val="004D86"/>
                </a:solidFill>
                <a:latin typeface="Arial" pitchFamily="34" charset="0"/>
                <a:cs typeface="Arial" pitchFamily="34" charset="0"/>
              </a:rPr>
              <a:t>(структура выявленного потенциала экономии ТЭР по видам)</a:t>
            </a:r>
            <a:endParaRPr lang="ru-RU" sz="1600" kern="10" dirty="0">
              <a:solidFill>
                <a:srgbClr val="004D8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214422"/>
            <a:ext cx="9144000" cy="640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5335" tIns="42667" rIns="85335" bIns="42667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Проведено всего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51 </a:t>
            </a: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энергетическое обследование.</a:t>
            </a:r>
            <a:endParaRPr lang="ru-RU" b="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Выявлен потенциал </a:t>
            </a: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экономии ТЭР–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1 232,48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т.у.т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.,</a:t>
            </a: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сумму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18 994,70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тыс.рублей</a:t>
            </a:r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7" name="Group 78"/>
          <p:cNvGraphicFramePr>
            <a:graphicFrameLocks noGrp="1"/>
          </p:cNvGraphicFramePr>
          <p:nvPr>
            <p:ph sz="quarter" idx="4294967295"/>
          </p:nvPr>
        </p:nvGraphicFramePr>
        <p:xfrm>
          <a:off x="0" y="1785925"/>
          <a:ext cx="4308458" cy="352220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57290"/>
                <a:gridCol w="910454"/>
                <a:gridCol w="648072"/>
                <a:gridCol w="798928"/>
                <a:gridCol w="593714"/>
              </a:tblGrid>
              <a:tr h="50006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ТЭР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86400" marT="43200" marB="43200" anchor="ctr" horzOverflow="overflow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Выявленный потенциал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экономии ТЭР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86400" marT="43200" marB="43200" anchor="ctr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т.у.т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86400" marT="43200" marB="4320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86400" marT="43200" marB="4320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тыс. </a:t>
                      </a: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86400" marT="43200" marB="4320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86400" marT="43200" marB="43200" anchor="ctr" horzOverflow="overflow">
                    <a:solidFill>
                      <a:schemeClr val="bg1"/>
                    </a:solidFill>
                  </a:tcPr>
                </a:tc>
              </a:tr>
              <a:tr h="4025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Электроэнергия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86400" marT="43200" marB="4320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340,99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27,7%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11 644,70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61,3%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802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Теплоэнергия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86400" marT="43200" marB="4320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35,0%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4 392,29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23,1%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Котельно-печное топливо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86400" marT="43200" marB="4320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425,92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34,6%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697,06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165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Моторное топливо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86400" marT="43200" marB="4320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34,57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2 260,65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11,9%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252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Всего: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86400" marT="43200" marB="4320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1 232,48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18 994,70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429124" y="1857364"/>
          <a:ext cx="4572032" cy="2447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4429124" y="4143380"/>
          <a:ext cx="457203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85720" y="5429264"/>
            <a:ext cx="2000264" cy="14287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3517" tIns="46759" rIns="93517" bIns="46759" anchor="ctr"/>
          <a:lstStyle/>
          <a:p>
            <a:pPr defTabSz="935038" eaLnBrk="0" hangingPunct="0">
              <a:spcBef>
                <a:spcPct val="50000"/>
              </a:spcBef>
            </a:pPr>
            <a:r>
              <a:rPr lang="ru-RU" sz="1200" b="0" dirty="0"/>
              <a:t>1 </a:t>
            </a:r>
            <a:r>
              <a:rPr lang="ru-RU" sz="1200" b="0" dirty="0" smtClean="0"/>
              <a:t>тыс.кВт*ч=0,123 </a:t>
            </a:r>
            <a:r>
              <a:rPr lang="ru-RU" sz="1200" dirty="0" err="1" smtClean="0"/>
              <a:t>т.у.т</a:t>
            </a:r>
            <a:endParaRPr lang="ru-RU" sz="1200" b="0" dirty="0"/>
          </a:p>
          <a:p>
            <a:pPr defTabSz="935038" eaLnBrk="0" hangingPunct="0">
              <a:spcBef>
                <a:spcPct val="50000"/>
              </a:spcBef>
            </a:pPr>
            <a:r>
              <a:rPr lang="ru-RU" sz="1200" b="0" dirty="0"/>
              <a:t>1 </a:t>
            </a:r>
            <a:r>
              <a:rPr lang="ru-RU" sz="1200" b="0" dirty="0" smtClean="0"/>
              <a:t>Гкал=0,143 </a:t>
            </a:r>
            <a:r>
              <a:rPr lang="ru-RU" sz="1200" b="0" dirty="0" err="1" smtClean="0"/>
              <a:t>т.у.т</a:t>
            </a:r>
            <a:r>
              <a:rPr lang="ru-RU" sz="1200" b="0" dirty="0"/>
              <a:t>.</a:t>
            </a:r>
          </a:p>
          <a:p>
            <a:pPr defTabSz="935038" eaLnBrk="0" hangingPunct="0">
              <a:spcBef>
                <a:spcPct val="50000"/>
              </a:spcBef>
            </a:pPr>
            <a:r>
              <a:rPr lang="ru-RU" sz="1200" b="0" dirty="0"/>
              <a:t>1 тыс.м</a:t>
            </a:r>
            <a:r>
              <a:rPr lang="ru-RU" sz="1200" b="0" baseline="30000" dirty="0"/>
              <a:t>3 </a:t>
            </a:r>
            <a:r>
              <a:rPr lang="ru-RU" sz="1200" b="0" dirty="0"/>
              <a:t>=</a:t>
            </a:r>
            <a:r>
              <a:rPr lang="ru-RU" sz="1200" b="0" dirty="0" smtClean="0"/>
              <a:t>1,154 </a:t>
            </a:r>
            <a:r>
              <a:rPr lang="ru-RU" sz="1200" b="0" dirty="0" err="1" smtClean="0"/>
              <a:t>т.у.т</a:t>
            </a:r>
            <a:r>
              <a:rPr lang="ru-RU" sz="1200" b="0" dirty="0"/>
              <a:t>.</a:t>
            </a:r>
          </a:p>
          <a:p>
            <a:pPr defTabSz="935038" eaLnBrk="0" hangingPunct="0">
              <a:spcBef>
                <a:spcPct val="50000"/>
              </a:spcBef>
            </a:pPr>
            <a:r>
              <a:rPr lang="ru-RU" sz="1200" b="0" dirty="0"/>
              <a:t>1 т </a:t>
            </a:r>
            <a:r>
              <a:rPr lang="ru-RU" sz="1200" dirty="0" smtClean="0"/>
              <a:t>бензина=1,103 </a:t>
            </a:r>
            <a:r>
              <a:rPr lang="ru-RU" sz="1200" dirty="0" err="1" smtClean="0"/>
              <a:t>т.у.т</a:t>
            </a:r>
            <a:r>
              <a:rPr lang="ru-RU" sz="1200" dirty="0" smtClean="0"/>
              <a:t>.</a:t>
            </a:r>
          </a:p>
          <a:p>
            <a:pPr defTabSz="935038" eaLnBrk="0" hangingPunct="0">
              <a:spcBef>
                <a:spcPct val="50000"/>
              </a:spcBef>
            </a:pPr>
            <a:r>
              <a:rPr lang="ru-RU" sz="1200" dirty="0" smtClean="0"/>
              <a:t>1 т ДТ=1,23 </a:t>
            </a:r>
            <a:r>
              <a:rPr lang="ru-RU" sz="1200" dirty="0" err="1" smtClean="0"/>
              <a:t>т.у.т</a:t>
            </a:r>
            <a:r>
              <a:rPr lang="ru-RU" sz="1200" dirty="0" smtClean="0"/>
              <a:t>.</a:t>
            </a:r>
          </a:p>
          <a:p>
            <a:pPr defTabSz="935038" eaLnBrk="0" hangingPunct="0">
              <a:spcBef>
                <a:spcPct val="50000"/>
              </a:spcBef>
            </a:pPr>
            <a:endParaRPr lang="ru-RU" sz="1200" b="0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1 </a:t>
            </a: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33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74638"/>
            <a:ext cx="9144000" cy="79690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Перечень объектов, на которых  выявлено моторное топливо, не соответствующее  требованиям  ГОСТ в  2016 году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071544"/>
          <a:ext cx="9144000" cy="5790542"/>
        </p:xfrm>
        <a:graphic>
          <a:graphicData uri="http://schemas.openxmlformats.org/drawingml/2006/table">
            <a:tbl>
              <a:tblPr/>
              <a:tblGrid>
                <a:gridCol w="571472"/>
                <a:gridCol w="1571636"/>
                <a:gridCol w="1808506"/>
                <a:gridCol w="1573735"/>
                <a:gridCol w="1055440"/>
                <a:gridCol w="892098"/>
                <a:gridCol w="892098"/>
                <a:gridCol w="779015"/>
              </a:tblGrid>
              <a:tr h="712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4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1400" b="1" i="0" u="none" strike="noStrike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4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Наименование организации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Объект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Марка нефтепродукта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Показатель несоответствия нефтепродукта ГОСТ, СТО, ТУ и т.д.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Отклонение от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98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400" b="1" i="1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400" b="1" i="1" u="none" strike="noStrike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1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US" sz="1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по Госзаказу</a:t>
                      </a:r>
                      <a:endParaRPr lang="ru-RU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1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Топливо дизельное</a:t>
                      </a:r>
                    </a:p>
                  </a:txBody>
                  <a:tcPr marL="6684" marR="6684" marT="668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1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2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ИП - Мукашина Э.В.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Зеленодольский р-н, пос. Осиново, ул.Юбилейная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TANECO зимнее кл.2, Евро (ДТ-З-К5) СТО 11605031-085-2014                                                               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Предельная температура </a:t>
                      </a:r>
                      <a:r>
                        <a:rPr lang="ru-RU" sz="13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фильтруемости</a:t>
                      </a:r>
                      <a:endParaRPr lang="ru-RU" sz="13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СТО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минус 32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8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минус28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2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ООО "Мустанг </a:t>
                      </a:r>
                      <a:r>
                        <a:rPr lang="ru-RU" sz="14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Ойл</a:t>
                      </a: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Казань, ул.7 Союзная (Васильченско 6а)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"Евро" зимнее кл.2              ДТ-З-К5                             ГОСТ 32511-2013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95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17,9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7,9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2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ЗАОр</a:t>
                      </a: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НП НЧ КБК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Набережные Челны, БСИ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"Евро" зимнее кл.2              ДТ-З-К5                             ГОСТ 32511-2013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95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24,2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14,2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2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ОАО  "</a:t>
                      </a:r>
                      <a:r>
                        <a:rPr lang="ru-RU" sz="14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Татавтодор</a:t>
                      </a: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Арск, ул.Вокзальная, 86 а Арский филиал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"Евро" зимнее кл.2              ДТ-З-К5                             ГОСТ 32511-2013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Температура вспышки, °С выше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04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9,0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" y="214293"/>
          <a:ext cx="9143997" cy="6500855"/>
        </p:xfrm>
        <a:graphic>
          <a:graphicData uri="http://schemas.openxmlformats.org/drawingml/2006/table">
            <a:tbl>
              <a:tblPr/>
              <a:tblGrid>
                <a:gridCol w="642908"/>
                <a:gridCol w="1285884"/>
                <a:gridCol w="1643074"/>
                <a:gridCol w="1428760"/>
                <a:gridCol w="1571636"/>
                <a:gridCol w="1052971"/>
                <a:gridCol w="810769"/>
                <a:gridCol w="707995"/>
              </a:tblGrid>
              <a:tr h="218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ООО "ГСНГ"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Атнинский район, 28 км + 684 м (слева) а/д Морки-Уньжинский-Параньга(с.Ключи-Сап)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"Евро" зимнее кл.2                                     ГОСТ Р 52368-2005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Предельная температура фильтруемости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 Р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минус 32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07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минус24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ООО "КФХ" Агропродукт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Бавлинский р-н, 1275 км а/д Москва - Челябинск (1280 км а/д М-5 Урал)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"Евро" зимнее кл.2  </a:t>
                      </a:r>
                      <a:r>
                        <a:rPr lang="ru-RU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ДТ-З-К5                             ГОСТ 32511-2013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9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5974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5964,0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Температура вспышки, °С выше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8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Фракционный состав (при температуре 180°С, %)</a:t>
                      </a:r>
                    </a:p>
                  </a:txBody>
                  <a:tcPr marL="6684" marR="6684" marT="66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4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ИП Миронова А.А.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Бавлинский район, 1280 км а/м М-5 "Урал" Москва-Челябинск, АЗС "М-5 Транзит"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"Евро" зимнее кл.2              ДТ-З-К5                             ГОСТ 32511-2013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9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5893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5883,0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Температура вспышки, °С выше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4,0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8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Фракционный состав (при температуре 180°С, %)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2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4571206" y="3643314"/>
            <a:ext cx="85805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14291"/>
          <a:ext cx="9144001" cy="6656699"/>
        </p:xfrm>
        <a:graphic>
          <a:graphicData uri="http://schemas.openxmlformats.org/drawingml/2006/table">
            <a:tbl>
              <a:tblPr/>
              <a:tblGrid>
                <a:gridCol w="507969"/>
                <a:gridCol w="1814292"/>
                <a:gridCol w="1606797"/>
                <a:gridCol w="1571636"/>
                <a:gridCol w="1357322"/>
                <a:gridCol w="857256"/>
                <a:gridCol w="785818"/>
                <a:gridCol w="642911"/>
              </a:tblGrid>
              <a:tr h="2498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"АвтоГазСервис"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Альметьевск, ул.Монтажная, 2 а, МАЗС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TANECO летнее сорт С, </a:t>
                      </a:r>
                      <a:r>
                        <a:rPr lang="ru-RU" sz="14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кл</a:t>
                      </a: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5 Евро (ДТ-Л-К5) СТО 11605031-085-2014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Температура вспышки, °С выше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56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40,0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45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"Газпром Сжиженный Газ"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420138, РТ, г.Нижнекамск, ул. Вокзальная, 7а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"Евро" сорт С (ДТ-Л-К5) ГОСТ 32511-2013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Температура вспышки, °С выше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2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5,0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Кинематическая вязкость при 40 °С, мм</a:t>
                      </a:r>
                      <a:r>
                        <a:rPr lang="ru-RU" sz="11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/с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2,0-4,5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2,7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1,8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3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"Технология ЛТД"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Елабужский р-н, 201 км, а/д Казань - Наб.Челны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TANECO летнее сорт С, </a:t>
                      </a:r>
                      <a:r>
                        <a:rPr lang="ru-RU" sz="14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кл</a:t>
                      </a: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5 Евро (ДТ-Л-К5) СТО 11605031-085-2014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Температура вспышки, °С выше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56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ООО "Технология ЛТД"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Елабужский р-н, 219 км, а/д Казань - Наб.Челны (919 км а/д М-7 г.Наб.Челны)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Топливо дизельное TANECO летнее сорт С, </a:t>
                      </a:r>
                      <a:r>
                        <a:rPr lang="ru-RU" sz="14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кл</a:t>
                      </a:r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5 Евро (ДТ-Л-К5) СТО 11605031-085-2014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Температура вспышки, °С выше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81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428604"/>
          <a:ext cx="9144000" cy="6432113"/>
        </p:xfrm>
        <a:graphic>
          <a:graphicData uri="http://schemas.openxmlformats.org/drawingml/2006/table">
            <a:tbl>
              <a:tblPr/>
              <a:tblGrid>
                <a:gridCol w="500034"/>
                <a:gridCol w="1643074"/>
                <a:gridCol w="1808506"/>
                <a:gridCol w="1573735"/>
                <a:gridCol w="1055440"/>
                <a:gridCol w="991607"/>
                <a:gridCol w="792589"/>
                <a:gridCol w="779015"/>
              </a:tblGrid>
              <a:tr h="164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"Каматрансоил"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г.Мензелинск, ул.Северная, 2А           АЗС №19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TANECO летнее сорт С, кл 5 Евро (ДТ-Л-К5) СТО 11605031-085-2014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Температура вспышки, °С выше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1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"Технология ЛТД-НЧ"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Мензелинский р-н, а/д Челны-Мензелинск, а/д М-7, д.Кузембетьево, 1078 км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Топливо дизельное TANECO летнее сорт С, кл 5 Евро (ДТ-Л-К5) СТО 11605031-085-2014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Температура вспышки, °С выше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1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latin typeface="Arial" pitchFamily="34" charset="0"/>
                          <a:cs typeface="Arial" pitchFamily="34" charset="0"/>
                        </a:rPr>
                        <a:t>Бензины автомобильные</a:t>
                      </a:r>
                    </a:p>
                  </a:txBody>
                  <a:tcPr marL="6684" marR="6684" marT="668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2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"Зай сервис"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Альметьевск, около автосалона "Сапсан", МАЗС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Бензин неэтилированной марки АИ-95-К5 ГОСТ 32513-2013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143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133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84" marR="6684" marT="6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ООО "Зай сервис"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Альметьевск, около автосалона "Сапсан", МАЗС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Бензин неэтилированной марки АИ-92-К5 ГОСТ 32513-2013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Содержание серы, мг/кг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Норма по ГОСТ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Результат анализа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Arial" pitchFamily="34" charset="0"/>
                          <a:cs typeface="Arial" pitchFamily="34" charset="0"/>
                        </a:rPr>
                        <a:t>214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204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7858148" y="0"/>
            <a:ext cx="1285852" cy="21429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35325</TotalTime>
  <Words>5302</Words>
  <Application>Microsoft Office PowerPoint</Application>
  <PresentationFormat>Экран (4:3)</PresentationFormat>
  <Paragraphs>1734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Слайд 1</vt:lpstr>
      <vt:lpstr>Аналитическая справка об итогах деятельности в 2016 году государственного бюджетного учреждения  «Управление по обеспечению рационального использования и качества топливно-энергетических ресурсов в Республике Татарстан»  Благодаря проведенным в 2016 году мероприятиям Учреждением выявлен общий потенциал экономии топливно – энергетических ресурсов: 2 595,3 тонн условного топлива на сумму 37 165,3 тыс. рублей. В том числе:   Отдел энергосбережения и энергоаудита  В результате проведенных 51 энергетического обследования предприятий и организаций бюджетной сферы выявлен потенциал экономии ТЭР:                     1 232,48 т.у.т. на сумму 18 994,71 тыс.рублей (слайд №1).  Проведением 40 контрольных повторных обследований устранения выявленных нарушений и выполнения выданных рекомендаций по проведенным энергообследованиям в 2014 г. в организациях бюджетной сферы, выявлено не полное устранение нарушений, а части нарушений и рекомендаций. В результате устранения части нарушений и выполнения выданных ранее рекомендаций экономия ТЭР составила:                  1 428,78 т.у.т.  на  сумму  13 099,39 тыс.рублей  Не реализованный потенциал (не устраненные нарушения) экономии ТЭР составил:                1 201,07 т.у.т. на сумму 13 503,70 тыс.рублей. В результате обследования индикативным методом фактических затрат и нормативных затрат ТЭР выявлено в   45 бюджетных организациях фактическое потребление превышает нормативное.   Отдел обеспечения рационального использования газообразных видов топлива  Благодаря системной и постоянной проводимой работе достигнута своевременная подготовленность для работы в осеннее – зимний период 2016 – 2017 гг. и своевременный завоз запасов топлива на 56 РТХ из 61  «Перечня источников  производства тепла–потребителей газа Республики Татарстан, для которых  обязательно наличие резервных топливных  хозяйств  и нормативного запаса резервного  топлива, с оценкой степени готовности их к работе в осеннее-зимний период и наличия нормативных запасов резервного топлива». </vt:lpstr>
      <vt:lpstr>Не подготовлены резервные топливные  хозяйства 5 газопотребляющих предприятий, входящих в «Перечень источников  производства тепла–потребителей газа Республики Татарстан, для которых  обязательно наличие резервных топливных  хозяйств  и нормативного запаса резервного  топлива, с оценкой степени готовности их к работе в осеннее-зимний период и наличия нормативных запасов резервного топлива».  Своевременно подготовлены и утверждены «График перевода потребителей газа Республики Татарстан на резервные виды топлива при похолоданиях на 2016 г. и 1-ый квартал 2017 г.» и «График аварийного ограничения подачи природного газа промышленным предприятиям Республики Татарстан в 2016 г. и 1-ый квартал 2017 г.». В результате прошлый осеннее–зимний период прошел без особых осложнений.   Отдел обеспечения рационального использования, качества  нефтепродуктов и сертификации АЗС   В целом в течении года по всем направлениям (Госзадание, обращения организаций потребителей, жалобы и Месячник) отобраны и проведены испытания в объеме контрольного анализа 1 958 проб моторных топлив отобранных на 975 АЗС и 11 нефтебазах.  Выявлено 67  случаев несоответствий отобранных и испытанных проб по отдельным показателям  требованиям ГОСТ и Техническому регламенту (слайд №2),   что составляет 3,4%.  Это на 1,2% меньше чем в 2015 году (было 4,6%).  Динамика состояния качества моторных топлив в Республике Татарстан (слайд №3).  В период «Месячника по качеству» отобраны, испытаны 794 пробы, выявлено 28 случаев несоответствий по отдельным показателям  требованиям ГОСТ и Техническому регламенту, что составляет 3,5%, выявлена открытая реализация бытового печного топлива на 12 АЗС.          Сравнивая показатели 2015 и 2016 г.г. можно отметить, что в этом году имеется положительная динамика в улучшении качества реализуемых моторных топлив на АЗС Республики. Перечень объектов, на которых неоднократно выявлено моторное топливо, не соответствующее по отдельным показателям качества требованиям ГОСТов   с 2008г. по 2016г.  представлен  на слайде №3А.   Основные показатели несоответствия моторных топлив, выявленных в 2016 году представлены на слайде №3Б.   Влияние несоответствия отдельных показателей моторного топлива    требованиям ГОСТ на работу двигателей и окружающую среду представлено на слайдах №3В.  </vt:lpstr>
      <vt:lpstr>Проверками состояния исправности дыхательных клапанов на АЗС в количестве 1 213 шт., выявлены возможные потери нефтепродуктов:                  416,63 т.у.т. на сумму 12 691,44 тыс.рублей (слайд №4).  В результате  обследования 431АЗС по соблюдению «Временных правил по обеспечению качества моторного топлива на автозаправочных станциях Республики Татарстан», выявлено 624 нарушения (слайд №5).   Выданы рекомендации по устранению нарушений. Устранение нарушений способствует улучшению качества моторных топлив на АЗС.   Отдел  технического обучения   В  2016 году обучено 684 специалиста, обслуживающих топливно–энергетическое хозяйство: • ответственных за электрохозяйство – 425 чел. • ответственных за тепловое хозяйство – 152 чел. • операторов и специалистов АЗС – 107 чел. (слайд №6).   Электротехническая лаборатория  В  2016 году  проведены  испытания  и  измерения 587  средств защиты (слайд №7).    Планово – аналитический  отдел  Еженедельно вёлся мониторинг уровня розничных цен, реализуемых на АЗС Республики и в других регионах ПФО моторных топлив, а также мониторинг уровня оптовых цен моторных топлив на заводах изготовителей. Информация об уровнях розничных и оптовых цен периодически предоставлялся Президенту Республики, еженедельно размещаются на сайте.  Учреждение руководит деятельностью рабочей группы по мониторингу цен. В результате систематически проводимых работ в Республике не допускается необоснованное и анархичное повышение розничных цен моторных топлив. Изменения розничных цен происходят после их рассмотрения на заседаниях рабочей группы и по их решению  в основном соответственно  изменениям оптовых цен.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Динамика состояния качества моторных топлив в Республике Татарстан</vt:lpstr>
      <vt:lpstr>Перечень объектов, на которых неоднократно выявлено моторное топливо, не соответствующее по отдельным показателям качества требованиям ГОСТов                               с 2008г. по 2016г. 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Обучение </vt:lpstr>
      <vt:lpstr>Слайд 38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User</cp:lastModifiedBy>
  <cp:revision>5461</cp:revision>
  <dcterms:created xsi:type="dcterms:W3CDTF">2011-01-18T11:31:23Z</dcterms:created>
  <dcterms:modified xsi:type="dcterms:W3CDTF">2017-02-15T05:11:13Z</dcterms:modified>
</cp:coreProperties>
</file>